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  <p:sldMasterId id="2147483690" r:id="rId3"/>
  </p:sldMasterIdLst>
  <p:notesMasterIdLst>
    <p:notesMasterId r:id="rId16"/>
  </p:notesMasterIdLst>
  <p:sldIdLst>
    <p:sldId id="256" r:id="rId4"/>
    <p:sldId id="360" r:id="rId5"/>
    <p:sldId id="280" r:id="rId6"/>
    <p:sldId id="370" r:id="rId7"/>
    <p:sldId id="367" r:id="rId8"/>
    <p:sldId id="362" r:id="rId9"/>
    <p:sldId id="363" r:id="rId10"/>
    <p:sldId id="364" r:id="rId11"/>
    <p:sldId id="365" r:id="rId12"/>
    <p:sldId id="366" r:id="rId13"/>
    <p:sldId id="296" r:id="rId14"/>
    <p:sldId id="3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91C3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2" autoAdjust="0"/>
    <p:restoredTop sz="94660"/>
  </p:normalViewPr>
  <p:slideViewPr>
    <p:cSldViewPr snapToGrid="0">
      <p:cViewPr varScale="1">
        <p:scale>
          <a:sx n="75" d="100"/>
          <a:sy n="75" d="100"/>
        </p:scale>
        <p:origin x="57" y="10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13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47FB7-0545-4B7C-8F2F-F1321CD37E58}" type="datetimeFigureOut">
              <a:rPr lang="fr-FR" smtClean="0"/>
              <a:t>31/12/2020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71143-2163-458E-938A-DBD852E04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7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4968-96E9-413F-835A-D528BF660B95}" type="datetime1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9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44B8-3AB8-4636-A16C-40C6021E16B0}" type="datetime1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9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8D4A-8A86-4D02-876A-D7C83F1288B9}" type="datetime1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503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8683" y="0"/>
            <a:ext cx="4368801" cy="68580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476251"/>
            <a:ext cx="3575049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80000" y="2575368"/>
            <a:ext cx="6384619" cy="2005760"/>
          </a:xfrm>
        </p:spPr>
        <p:txBody>
          <a:bodyPr anchor="t"/>
          <a:lstStyle>
            <a:lvl1pPr algn="l">
              <a:lnSpc>
                <a:spcPts val="3800"/>
              </a:lnSpc>
              <a:defRPr sz="2800" b="0" cap="all" baseline="0">
                <a:solidFill>
                  <a:srgbClr val="4F81BD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80000" y="5805264"/>
            <a:ext cx="6384619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4F81B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8683" y="0"/>
            <a:ext cx="4368801" cy="68580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476251"/>
            <a:ext cx="3575049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 descr="FFESSM_IDF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347201" y="388040"/>
            <a:ext cx="2201404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08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1" y="66225"/>
            <a:ext cx="9649884" cy="568325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pic>
        <p:nvPicPr>
          <p:cNvPr id="5" name="Image 4" descr="FFESSM_ID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84566" y="6309321"/>
            <a:ext cx="609404" cy="508251"/>
          </a:xfrm>
          <a:prstGeom prst="rect">
            <a:avLst/>
          </a:prstGeom>
        </p:spPr>
      </p:pic>
      <p:sp>
        <p:nvSpPr>
          <p:cNvPr id="6" name="Espace réservé du texte 15"/>
          <p:cNvSpPr>
            <a:spLocks noGrp="1"/>
          </p:cNvSpPr>
          <p:nvPr>
            <p:ph idx="1"/>
          </p:nvPr>
        </p:nvSpPr>
        <p:spPr>
          <a:xfrm>
            <a:off x="904713" y="1345423"/>
            <a:ext cx="103680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077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67024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76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8683" y="0"/>
            <a:ext cx="4368801" cy="68580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476251"/>
            <a:ext cx="3575049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80000" y="2575368"/>
            <a:ext cx="6384619" cy="2005760"/>
          </a:xfrm>
        </p:spPr>
        <p:txBody>
          <a:bodyPr anchor="t"/>
          <a:lstStyle>
            <a:lvl1pPr algn="l">
              <a:lnSpc>
                <a:spcPts val="3800"/>
              </a:lnSpc>
              <a:defRPr sz="2800" b="0" cap="all" baseline="0">
                <a:solidFill>
                  <a:srgbClr val="4F81BD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80000" y="5805264"/>
            <a:ext cx="6384619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4F81B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8683" y="0"/>
            <a:ext cx="4368801" cy="685800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476251"/>
            <a:ext cx="3575049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 descr="FFESSM_IDF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347201" y="388040"/>
            <a:ext cx="2201404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74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1" y="66225"/>
            <a:ext cx="9649884" cy="568325"/>
          </a:xfrm>
        </p:spPr>
        <p:txBody>
          <a:bodyPr/>
          <a:lstStyle>
            <a:lvl1pPr>
              <a:defRPr sz="2400"/>
            </a:lvl1pPr>
          </a:lstStyle>
          <a:p>
            <a:r>
              <a:rPr lang="fr-FR" dirty="0"/>
              <a:t>Cliquez pour modifier le style du titre</a:t>
            </a:r>
          </a:p>
        </p:txBody>
      </p:sp>
      <p:pic>
        <p:nvPicPr>
          <p:cNvPr id="5" name="Image 4" descr="FFESSM_ID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84566" y="6309321"/>
            <a:ext cx="609404" cy="508251"/>
          </a:xfrm>
          <a:prstGeom prst="rect">
            <a:avLst/>
          </a:prstGeom>
        </p:spPr>
      </p:pic>
      <p:sp>
        <p:nvSpPr>
          <p:cNvPr id="6" name="Espace réservé du texte 15"/>
          <p:cNvSpPr>
            <a:spLocks noGrp="1"/>
          </p:cNvSpPr>
          <p:nvPr>
            <p:ph idx="1"/>
          </p:nvPr>
        </p:nvSpPr>
        <p:spPr>
          <a:xfrm>
            <a:off x="904713" y="1345423"/>
            <a:ext cx="103680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2988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FFESSM_ID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84566" y="6309321"/>
            <a:ext cx="609404" cy="508251"/>
          </a:xfrm>
          <a:prstGeom prst="rect">
            <a:avLst/>
          </a:prstGeom>
        </p:spPr>
      </p:pic>
      <p:sp>
        <p:nvSpPr>
          <p:cNvPr id="10" name="Espace réservé du texte 15"/>
          <p:cNvSpPr>
            <a:spLocks noGrp="1"/>
          </p:cNvSpPr>
          <p:nvPr>
            <p:ph idx="1"/>
          </p:nvPr>
        </p:nvSpPr>
        <p:spPr>
          <a:xfrm>
            <a:off x="904713" y="1345423"/>
            <a:ext cx="103680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532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5CDC-CFE3-4402-99FE-A61E9B572A48}" type="datetime1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72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64C-9486-419B-81BF-F423397125E6}" type="datetime1">
              <a:rPr lang="fr-FR" smtClean="0"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30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FC1-5D3C-487E-AC23-5F222F8C8AEC}" type="datetime1">
              <a:rPr lang="fr-FR" smtClean="0"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0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1639-632D-4454-9686-8A9095FB1EC9}" type="datetime1">
              <a:rPr lang="fr-FR" smtClean="0"/>
              <a:t>31/12/2020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23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63CF-E98F-4B2E-999A-928747A476EB}" type="datetime1">
              <a:rPr lang="fr-FR" smtClean="0"/>
              <a:t>31/12/2020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3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9FB2-2C8D-47AE-A283-1712A67755E7}" type="datetime1">
              <a:rPr lang="fr-FR" smtClean="0"/>
              <a:t>31/12/2020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0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922A-7FF7-4604-8FB6-C9A4D339FDC1}" type="datetime1">
              <a:rPr lang="fr-FR" smtClean="0"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91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A600-BD4B-4B2D-A11A-87223CDF8C0D}" type="datetime1">
              <a:rPr lang="fr-FR" smtClean="0"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93D-397A-4428-B7FA-EE2113624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11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233873" y="6524625"/>
            <a:ext cx="6858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A19F6-73DC-4C70-9577-56DD181C7EBF}" type="datetime1">
              <a:rPr lang="fr-FR" smtClean="0"/>
              <a:t>31/12/2020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395912" y="6524625"/>
            <a:ext cx="2757487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524625"/>
            <a:ext cx="2743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A93D-397A-4428-B7FA-EE21136241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26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6988"/>
            <a:ext cx="12192000" cy="757238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2000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34434" y="52389"/>
            <a:ext cx="9649884" cy="5683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pic>
        <p:nvPicPr>
          <p:cNvPr id="1032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6237289"/>
            <a:ext cx="165311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-26988"/>
            <a:ext cx="12192000" cy="757238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2000">
              <a:solidFill>
                <a:prstClr val="white"/>
              </a:solidFill>
            </a:endParaRPr>
          </a:p>
        </p:txBody>
      </p:sp>
      <p:pic>
        <p:nvPicPr>
          <p:cNvPr id="11" name="Imag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6237289"/>
            <a:ext cx="165311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904713" y="1345423"/>
            <a:ext cx="103680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0"/>
            <a:endParaRPr lang="fr-FR" dirty="0"/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18016596-67AB-479E-8050-41505BBF1518}"/>
              </a:ext>
            </a:extLst>
          </p:cNvPr>
          <p:cNvSpPr txBox="1">
            <a:spLocks/>
          </p:cNvSpPr>
          <p:nvPr userDrawn="1"/>
        </p:nvSpPr>
        <p:spPr>
          <a:xfrm>
            <a:off x="4233873" y="6524625"/>
            <a:ext cx="6858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E0783-7389-4E7F-A0AC-F32C4DDDA23E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31/12/2020</a:t>
            </a:fld>
            <a:endParaRPr lang="fr-FR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F26D6464-354F-4C5A-B805-B55707A9AA7B}"/>
              </a:ext>
            </a:extLst>
          </p:cNvPr>
          <p:cNvSpPr txBox="1">
            <a:spLocks/>
          </p:cNvSpPr>
          <p:nvPr userDrawn="1"/>
        </p:nvSpPr>
        <p:spPr>
          <a:xfrm>
            <a:off x="5395912" y="6524625"/>
            <a:ext cx="2757487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JH - BP : GESTION DES RISQUES - FORMATION DES CADRES J3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58BD1BC2-EAC9-41B9-9496-6BF4653409B6}"/>
              </a:ext>
            </a:extLst>
          </p:cNvPr>
          <p:cNvSpPr txBox="1">
            <a:spLocks/>
          </p:cNvSpPr>
          <p:nvPr userDrawn="1"/>
        </p:nvSpPr>
        <p:spPr>
          <a:xfrm>
            <a:off x="8610600" y="6524625"/>
            <a:ext cx="93345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1AA93D-397A-4428-B7FA-EE21136241F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1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b="1" kern="1200" cap="all">
          <a:solidFill>
            <a:schemeClr val="bg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9pPr>
    </p:titleStyle>
    <p:bodyStyle>
      <a:lvl1pPr marL="0" marR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ts val="400"/>
        </a:spcAft>
        <a:buClr>
          <a:srgbClr val="4F81BD"/>
        </a:buClr>
        <a:buSzPct val="70000"/>
        <a:buFont typeface="Wingdings" pitchFamily="2" charset="2"/>
        <a:buNone/>
        <a:tabLst/>
        <a:defRPr sz="22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04000" marR="0" indent="-252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10000"/>
        <a:buFont typeface="Arial" panose="020B0604020202020204" pitchFamily="34" charset="0"/>
        <a:buChar char="•"/>
        <a:tabLst/>
        <a:defRPr sz="2200" b="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756000" marR="0" indent="-216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00000"/>
        <a:buFont typeface="Calibri" panose="020F0502020204030204" pitchFamily="34" charset="0"/>
        <a:buChar char="₋"/>
        <a:tabLst/>
        <a:defRPr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08000" marR="0" indent="-216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00000"/>
        <a:buFont typeface="Wingdings" panose="05000000000000000000" pitchFamily="2" charset="2"/>
        <a:buChar char="ü"/>
        <a:tabLst/>
        <a:defRPr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133475" indent="-1143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kern="1200">
          <a:solidFill>
            <a:srgbClr val="666666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6988"/>
            <a:ext cx="12192000" cy="757238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2000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34434" y="52389"/>
            <a:ext cx="9649884" cy="5683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pic>
        <p:nvPicPr>
          <p:cNvPr id="1032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6237289"/>
            <a:ext cx="165311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-26988"/>
            <a:ext cx="12192000" cy="757238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2000">
              <a:solidFill>
                <a:prstClr val="white"/>
              </a:solidFill>
            </a:endParaRPr>
          </a:p>
        </p:txBody>
      </p:sp>
      <p:pic>
        <p:nvPicPr>
          <p:cNvPr id="11" name="Imag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6237289"/>
            <a:ext cx="165311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904713" y="1345423"/>
            <a:ext cx="103680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0"/>
            <a:endParaRPr lang="fr-FR" dirty="0"/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67977137-BD56-417C-8210-B5CCDDC3F15A}"/>
              </a:ext>
            </a:extLst>
          </p:cNvPr>
          <p:cNvSpPr txBox="1">
            <a:spLocks/>
          </p:cNvSpPr>
          <p:nvPr userDrawn="1"/>
        </p:nvSpPr>
        <p:spPr>
          <a:xfrm>
            <a:off x="4233873" y="6524625"/>
            <a:ext cx="6858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0E0783-7389-4E7F-A0AC-F32C4DDDA23E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31/12/2020</a:t>
            </a:fld>
            <a:endParaRPr lang="fr-FR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EA898712-BB8B-4733-8872-A8F828E0A29C}"/>
              </a:ext>
            </a:extLst>
          </p:cNvPr>
          <p:cNvSpPr txBox="1">
            <a:spLocks/>
          </p:cNvSpPr>
          <p:nvPr userDrawn="1"/>
        </p:nvSpPr>
        <p:spPr>
          <a:xfrm>
            <a:off x="5395912" y="6524625"/>
            <a:ext cx="2757487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JH - BP : GESTION DES RISQUES - FORMATION DES CADRES J3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07CBEC96-0B11-41CB-B3ED-83F042BBD401}"/>
              </a:ext>
            </a:extLst>
          </p:cNvPr>
          <p:cNvSpPr txBox="1">
            <a:spLocks/>
          </p:cNvSpPr>
          <p:nvPr userDrawn="1"/>
        </p:nvSpPr>
        <p:spPr>
          <a:xfrm>
            <a:off x="8610600" y="6524625"/>
            <a:ext cx="93345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1AA93D-397A-4428-B7FA-EE21136241F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87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b="1" kern="1200" cap="all">
          <a:solidFill>
            <a:schemeClr val="bg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  <a:cs typeface="Calibri" pitchFamily="34" charset="0"/>
        </a:defRPr>
      </a:lvl9pPr>
    </p:titleStyle>
    <p:bodyStyle>
      <a:lvl1pPr marL="0" marR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ts val="400"/>
        </a:spcAft>
        <a:buClr>
          <a:srgbClr val="4F81BD"/>
        </a:buClr>
        <a:buSzPct val="70000"/>
        <a:buFont typeface="Wingdings" pitchFamily="2" charset="2"/>
        <a:buNone/>
        <a:tabLst/>
        <a:defRPr sz="22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04000" marR="0" indent="-252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10000"/>
        <a:buFont typeface="Arial" panose="020B0604020202020204" pitchFamily="34" charset="0"/>
        <a:buChar char="•"/>
        <a:tabLst/>
        <a:defRPr sz="2200" b="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756000" marR="0" indent="-216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00000"/>
        <a:buFont typeface="Calibri" panose="020F0502020204030204" pitchFamily="34" charset="0"/>
        <a:buChar char="₋"/>
        <a:tabLst/>
        <a:defRPr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08000" marR="0" indent="-216000" algn="l" defTabSz="914400" rtl="0" eaLnBrk="0" fontAlgn="base" latinLnBrk="0" hangingPunct="0">
        <a:lnSpc>
          <a:spcPts val="2000"/>
        </a:lnSpc>
        <a:spcBef>
          <a:spcPct val="0"/>
        </a:spcBef>
        <a:spcAft>
          <a:spcPct val="0"/>
        </a:spcAft>
        <a:buClrTx/>
        <a:buSzPct val="100000"/>
        <a:buFont typeface="Wingdings" panose="05000000000000000000" pitchFamily="2" charset="2"/>
        <a:buChar char="ü"/>
        <a:tabLst/>
        <a:defRPr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133475" indent="-1143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kern="1200">
          <a:solidFill>
            <a:srgbClr val="666666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odele%20de%20compte%20rendu%20REx.docx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odele%20REX%20v7_0%20061216%20BP-JH.docx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3308"/>
          </a:xfrm>
        </p:spPr>
        <p:txBody>
          <a:bodyPr>
            <a:normAutofit/>
          </a:bodyPr>
          <a:lstStyle/>
          <a:p>
            <a:r>
              <a:rPr lang="fr-FR" b="1" dirty="0"/>
              <a:t>LA GESTION DES RISQUES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853F5D6-A5CF-478B-A541-76B9E559A420}"/>
              </a:ext>
            </a:extLst>
          </p:cNvPr>
          <p:cNvSpPr txBox="1">
            <a:spLocks/>
          </p:cNvSpPr>
          <p:nvPr/>
        </p:nvSpPr>
        <p:spPr>
          <a:xfrm>
            <a:off x="838200" y="2709021"/>
            <a:ext cx="10515600" cy="1615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4000" b="1" dirty="0">
                <a:solidFill>
                  <a:srgbClr val="C00000"/>
                </a:solidFill>
              </a:rPr>
              <a:t>LE RETOUR D’EXPERIENCE (REx)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4000" b="1" dirty="0">
                <a:solidFill>
                  <a:srgbClr val="C00000"/>
                </a:solidFill>
              </a:rPr>
              <a:t>LES POINTS ESSENTIELS</a:t>
            </a:r>
          </a:p>
        </p:txBody>
      </p:sp>
    </p:spTree>
    <p:extLst>
      <p:ext uri="{BB962C8B-B14F-4D97-AF65-F5344CB8AC3E}">
        <p14:creationId xmlns:p14="http://schemas.microsoft.com/office/powerpoint/2010/main" val="4266863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re 1">
            <a:extLst>
              <a:ext uri="{FF2B5EF4-FFF2-40B4-BE49-F238E27FC236}">
                <a16:creationId xmlns:a16="http://schemas.microsoft.com/office/drawing/2014/main" id="{3C918EC7-B4D8-4E26-8167-A9B27085D142}"/>
              </a:ext>
            </a:extLst>
          </p:cNvPr>
          <p:cNvSpPr txBox="1">
            <a:spLocks/>
          </p:cNvSpPr>
          <p:nvPr/>
        </p:nvSpPr>
        <p:spPr>
          <a:xfrm>
            <a:off x="1678720" y="59540"/>
            <a:ext cx="7315990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6) NE PAS OUBLIER : rédiger le compte rendu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3" name="Image 2">
            <a:hlinkClick r:id="rId2" action="ppaction://hlinkfile"/>
            <a:extLst>
              <a:ext uri="{FF2B5EF4-FFF2-40B4-BE49-F238E27FC236}">
                <a16:creationId xmlns:a16="http://schemas.microsoft.com/office/drawing/2014/main" id="{80BDA105-B39B-460D-A40B-766812BE1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376" y="752475"/>
            <a:ext cx="4086772" cy="57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7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010118" y="1063554"/>
            <a:ext cx="6172849" cy="63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0"/>
            <a:r>
              <a:rPr lang="fr-FR" sz="1905" b="1" kern="0" dirty="0">
                <a:solidFill>
                  <a:srgbClr val="333399"/>
                </a:solidFill>
                <a:latin typeface="Calibri"/>
              </a:rPr>
              <a:t>REx – PRINCIPE DE FONCTIONNEMENT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570077" y="3149398"/>
            <a:ext cx="2620128" cy="42720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 anchor="ctr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defRPr/>
            </a:pPr>
            <a:r>
              <a:rPr lang="fr-FR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LE POINT SUR LES CONNAISSANCES </a:t>
            </a:r>
            <a:endParaRPr lang="fr-FR" sz="1050" kern="0" dirty="0">
              <a:solidFill>
                <a:prstClr val="black"/>
              </a:solidFill>
              <a:ea typeface="MS Mincho" panose="02020609040205080304" pitchFamily="49" charset="-128"/>
            </a:endParaRPr>
          </a:p>
          <a:p>
            <a:pPr algn="ctr" eaLnBrk="1">
              <a:defRPr/>
            </a:pPr>
            <a:r>
              <a:rPr lang="fr-FR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MFT – CODE DU SPORT – AUTRES </a:t>
            </a:r>
          </a:p>
        </p:txBody>
      </p:sp>
      <p:cxnSp>
        <p:nvCxnSpPr>
          <p:cNvPr id="19" name="Connecteur droit avec flèche 18"/>
          <p:cNvCxnSpPr>
            <a:cxnSpLocks/>
            <a:stCxn id="18" idx="1"/>
          </p:cNvCxnSpPr>
          <p:nvPr/>
        </p:nvCxnSpPr>
        <p:spPr>
          <a:xfrm flipH="1">
            <a:off x="6983829" y="3363002"/>
            <a:ext cx="586248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567608" y="3241666"/>
            <a:ext cx="1991652" cy="24267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defRPr/>
            </a:pPr>
            <a:r>
              <a:rPr lang="fr-FR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BANQUE DE DONNEES REX</a:t>
            </a:r>
            <a:endParaRPr lang="fr-FR" sz="1050" kern="0" dirty="0">
              <a:solidFill>
                <a:prstClr val="black"/>
              </a:solidFill>
              <a:ea typeface="MS Mincho" panose="02020609040205080304" pitchFamily="49" charset="-128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4568782" y="3363002"/>
            <a:ext cx="581927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2" name="Flèche : virage 21"/>
          <p:cNvSpPr/>
          <p:nvPr/>
        </p:nvSpPr>
        <p:spPr>
          <a:xfrm rot="16200000">
            <a:off x="3249223" y="3826005"/>
            <a:ext cx="1805122" cy="1296144"/>
          </a:xfrm>
          <a:prstGeom prst="bentArrow">
            <a:avLst>
              <a:gd name="adj1" fmla="val 9031"/>
              <a:gd name="adj2" fmla="val 11473"/>
              <a:gd name="adj3" fmla="val 24448"/>
              <a:gd name="adj4" fmla="val 4375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B54A28DE-2A11-4BEF-87C5-25274A03EAA3}"/>
              </a:ext>
            </a:extLst>
          </p:cNvPr>
          <p:cNvSpPr txBox="1">
            <a:spLocks/>
          </p:cNvSpPr>
          <p:nvPr/>
        </p:nvSpPr>
        <p:spPr>
          <a:xfrm>
            <a:off x="1678720" y="59540"/>
            <a:ext cx="9179780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7) LES POINTS IMPORTANTS POUR LA SUITE : LA BASE DE DONNéES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34DE0DDD-D5D2-42CF-A4D1-2CC104701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029" y="2555082"/>
            <a:ext cx="1828800" cy="380716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DESCRIPTION DES FAITS</a:t>
            </a:r>
          </a:p>
          <a:p>
            <a:pPr algn="ctr" eaLnBrk="1"/>
            <a:r>
              <a:rPr lang="fr-FR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CHRONOLOGIE DES FAITS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86687BD5-0494-4675-9963-5493313BC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029" y="4560484"/>
            <a:ext cx="1828800" cy="242672"/>
          </a:xfrm>
          <a:prstGeom prst="rect">
            <a:avLst/>
          </a:pr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RECHERCHE DES CAUSES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0755725C-E124-45FD-9591-DD96084FA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029" y="3911336"/>
            <a:ext cx="1828800" cy="242672"/>
          </a:xfrm>
          <a:prstGeom prst="rect">
            <a:avLst/>
          </a:pr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ANALYSE DES FAITS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75E02139-FD88-48D9-9D28-EC047BC8F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029" y="3241666"/>
            <a:ext cx="1828800" cy="242672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BIBLIOGRAPHIE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B3FE748D-FE6A-4183-8054-74643CE3A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029" y="5207472"/>
            <a:ext cx="1828800" cy="242672"/>
          </a:xfrm>
          <a:prstGeom prst="rect">
            <a:avLst/>
          </a:prstGeom>
          <a:solidFill>
            <a:srgbClr val="00CC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PLAN D’ACTION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5B6A3128-1B0C-4365-A451-608048455D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4668" y="2950194"/>
            <a:ext cx="0" cy="29147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35DF867D-1129-40E6-9477-CDDC3A8D1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4668" y="3507020"/>
            <a:ext cx="0" cy="3999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DCD2A972-DC88-4C69-9A1F-4F69A42B1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4668" y="4168404"/>
            <a:ext cx="0" cy="389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E65BDD7B-D200-4B91-A11F-C0BAF6127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4668" y="4823206"/>
            <a:ext cx="1" cy="39219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AutoShape 17">
            <a:extLst>
              <a:ext uri="{FF2B5EF4-FFF2-40B4-BE49-F238E27FC236}">
                <a16:creationId xmlns:a16="http://schemas.microsoft.com/office/drawing/2014/main" id="{7EF5BBDC-58E0-44CF-901A-7F1B52F46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868" y="2251918"/>
            <a:ext cx="130024" cy="303164"/>
          </a:xfrm>
          <a:prstGeom prst="downArrow">
            <a:avLst>
              <a:gd name="adj1" fmla="val 50000"/>
              <a:gd name="adj2" fmla="val 73250"/>
            </a:avLst>
          </a:prstGeom>
          <a:solidFill>
            <a:srgbClr val="99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2F04BC53-CE78-45F5-BC40-C53A77A7F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0708" y="1827252"/>
            <a:ext cx="1828800" cy="424676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DEROULEMENT DU </a:t>
            </a:r>
          </a:p>
          <a:p>
            <a:pPr algn="ctr" eaLnBrk="1"/>
            <a:r>
              <a:rPr lang="fr-FR" altLang="ja-JP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RETOUR D’EXPERIENCE</a:t>
            </a:r>
            <a:endParaRPr lang="fr-FR" sz="1050" kern="0" dirty="0">
              <a:solidFill>
                <a:prstClr val="black"/>
              </a:solidFill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17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500022" y="1920207"/>
            <a:ext cx="1357313" cy="3169443"/>
          </a:xfrm>
          <a:prstGeom prst="rect">
            <a:avLst/>
          </a:prstGeom>
          <a:noFill/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6538" indent="-236538" algn="l">
              <a:lnSpc>
                <a:spcPct val="150000"/>
              </a:lnSpc>
              <a:spcBef>
                <a:spcPct val="60000"/>
              </a:spcBef>
              <a:spcAft>
                <a:spcPct val="20000"/>
              </a:spcAft>
              <a:buClr>
                <a:srgbClr val="0B2677"/>
              </a:buClr>
              <a:buFont typeface="Times" panose="02020603050405020304" pitchFamily="18" charset="0"/>
              <a:buAutoNum type="arabicPeriod"/>
              <a:defRPr sz="1700" b="1">
                <a:solidFill>
                  <a:srgbClr val="0B2677"/>
                </a:solidFill>
                <a:latin typeface="Arial" panose="020B0604020202020204" pitchFamily="34" charset="0"/>
              </a:defRPr>
            </a:lvl1pPr>
            <a:lvl2pPr marL="427038" indent="-188913" algn="l">
              <a:lnSpc>
                <a:spcPct val="120000"/>
              </a:lnSpc>
              <a:spcBef>
                <a:spcPct val="20000"/>
              </a:spcBef>
              <a:buClr>
                <a:srgbClr val="F50002"/>
              </a:buClr>
              <a:buSzPct val="150000"/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20725" indent="-255588" algn="l">
              <a:lnSpc>
                <a:spcPct val="120000"/>
              </a:lnSpc>
              <a:spcBef>
                <a:spcPct val="20000"/>
              </a:spcBef>
              <a:buClr>
                <a:srgbClr val="0B2677"/>
              </a:buClr>
              <a:buSzPct val="150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57263" indent="-188913" algn="l">
              <a:lnSpc>
                <a:spcPct val="120000"/>
              </a:lnSpc>
              <a:spcBef>
                <a:spcPct val="20000"/>
              </a:spcBef>
              <a:buClr>
                <a:srgbClr val="0B2677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0613" indent="9525" algn="l">
              <a:lnSpc>
                <a:spcPct val="120000"/>
              </a:lnSpc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47813" indent="952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005013" indent="952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62213" indent="952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9413" indent="952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buFont typeface="Times" panose="02020603050405020304" pitchFamily="18" charset="0"/>
              <a:buNone/>
              <a:defRPr/>
            </a:pPr>
            <a:endParaRPr lang="fr-FR" altLang="fr-FR" sz="1350" kern="0" dirty="0">
              <a:solidFill>
                <a:srgbClr val="0033CC"/>
              </a:solidFill>
            </a:endParaRPr>
          </a:p>
          <a:p>
            <a:pPr algn="ctr" fontAlgn="base">
              <a:lnSpc>
                <a:spcPct val="100000"/>
              </a:lnSpc>
              <a:buFont typeface="Times" panose="02020603050405020304" pitchFamily="18" charset="0"/>
              <a:buNone/>
              <a:defRPr/>
            </a:pPr>
            <a:r>
              <a:rPr lang="fr-FR" altLang="fr-FR" sz="1350" kern="0" dirty="0">
                <a:solidFill>
                  <a:srgbClr val="0033CC"/>
                </a:solidFill>
              </a:rPr>
              <a:t>Assurer </a:t>
            </a:r>
          </a:p>
          <a:p>
            <a:pPr algn="ctr" fontAlgn="base">
              <a:lnSpc>
                <a:spcPct val="100000"/>
              </a:lnSpc>
              <a:buFont typeface="Times" panose="02020603050405020304" pitchFamily="18" charset="0"/>
              <a:buNone/>
              <a:defRPr/>
            </a:pPr>
            <a:r>
              <a:rPr lang="fr-FR" altLang="fr-FR" sz="1350" kern="0" dirty="0">
                <a:solidFill>
                  <a:srgbClr val="0033CC"/>
                </a:solidFill>
              </a:rPr>
              <a:t>la gestion </a:t>
            </a:r>
          </a:p>
          <a:p>
            <a:pPr algn="ctr" fontAlgn="base">
              <a:lnSpc>
                <a:spcPct val="100000"/>
              </a:lnSpc>
              <a:buFont typeface="Times" panose="02020603050405020304" pitchFamily="18" charset="0"/>
              <a:buNone/>
              <a:defRPr/>
            </a:pPr>
            <a:r>
              <a:rPr lang="fr-FR" altLang="fr-FR" sz="1350" kern="0" dirty="0">
                <a:solidFill>
                  <a:srgbClr val="0033CC"/>
                </a:solidFill>
              </a:rPr>
              <a:t>des risques </a:t>
            </a:r>
          </a:p>
          <a:p>
            <a:pPr algn="ctr" fontAlgn="base">
              <a:lnSpc>
                <a:spcPct val="100000"/>
              </a:lnSpc>
              <a:buFont typeface="Times" panose="02020603050405020304" pitchFamily="18" charset="0"/>
              <a:buNone/>
              <a:defRPr/>
            </a:pPr>
            <a:r>
              <a:rPr lang="fr-FR" altLang="fr-FR" sz="1350" kern="0" dirty="0">
                <a:solidFill>
                  <a:srgbClr val="0033CC"/>
                </a:solidFill>
              </a:rPr>
              <a:t>par spécialité</a:t>
            </a:r>
          </a:p>
          <a:p>
            <a:pPr algn="ctr" fontAlgn="base">
              <a:lnSpc>
                <a:spcPct val="100000"/>
              </a:lnSpc>
              <a:buFont typeface="Times" panose="02020603050405020304" pitchFamily="18" charset="0"/>
              <a:buNone/>
              <a:defRPr/>
            </a:pPr>
            <a:r>
              <a:rPr lang="fr-FR" altLang="fr-FR" sz="1350" kern="0" dirty="0">
                <a:solidFill>
                  <a:srgbClr val="0033CC"/>
                </a:solidFill>
              </a:rPr>
              <a:t>et par secteur</a:t>
            </a:r>
          </a:p>
          <a:p>
            <a:pPr algn="ctr" fontAlgn="base">
              <a:lnSpc>
                <a:spcPct val="100000"/>
              </a:lnSpc>
              <a:buFont typeface="Times" panose="02020603050405020304" pitchFamily="18" charset="0"/>
              <a:buNone/>
              <a:defRPr/>
            </a:pPr>
            <a:r>
              <a:rPr lang="fr-FR" altLang="fr-FR" sz="1350" kern="0" dirty="0">
                <a:solidFill>
                  <a:srgbClr val="0033CC"/>
                </a:solidFill>
              </a:rPr>
              <a:t> d’activité</a:t>
            </a:r>
          </a:p>
        </p:txBody>
      </p:sp>
      <p:pic>
        <p:nvPicPr>
          <p:cNvPr id="8" name="Picture 28" descr="bonhomme expe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692" y="2594111"/>
            <a:ext cx="108686" cy="33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610" y="2796785"/>
            <a:ext cx="128564" cy="38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5898066" y="2853049"/>
            <a:ext cx="1277541" cy="914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EFF2AC"/>
              </a:gs>
              <a:gs pos="50000">
                <a:srgbClr val="FFFFFF"/>
              </a:gs>
              <a:gs pos="100000">
                <a:srgbClr val="EFF2A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350" b="1" kern="0" dirty="0">
                <a:solidFill>
                  <a:srgbClr val="0033CC"/>
                </a:solidFill>
                <a:latin typeface="Arial"/>
              </a:rPr>
              <a:t>Base REX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350" b="1" kern="0" dirty="0">
                <a:solidFill>
                  <a:srgbClr val="0033CC"/>
                </a:solidFill>
                <a:latin typeface="Arial"/>
              </a:rPr>
              <a:t>Gérée par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350" b="1" kern="0" dirty="0">
                <a:solidFill>
                  <a:srgbClr val="FF0000"/>
                </a:solidFill>
                <a:latin typeface="Arial"/>
              </a:rPr>
              <a:t>FFESSM</a:t>
            </a:r>
          </a:p>
        </p:txBody>
      </p:sp>
      <p:sp>
        <p:nvSpPr>
          <p:cNvPr id="12" name="AutoShape 34"/>
          <p:cNvSpPr>
            <a:spLocks noChangeArrowheads="1"/>
          </p:cNvSpPr>
          <p:nvPr/>
        </p:nvSpPr>
        <p:spPr bwMode="auto">
          <a:xfrm rot="-14857334">
            <a:off x="7077380" y="2386336"/>
            <a:ext cx="1438275" cy="1353741"/>
          </a:xfrm>
          <a:custGeom>
            <a:avLst/>
            <a:gdLst>
              <a:gd name="G0" fmla="+- 576451 0 0"/>
              <a:gd name="G1" fmla="+- 5903827 0 0"/>
              <a:gd name="G2" fmla="+- 576451 0 5903827"/>
              <a:gd name="G3" fmla="+- 10800 0 0"/>
              <a:gd name="G4" fmla="+- 0 0 57645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11 0 0"/>
              <a:gd name="G9" fmla="+- 0 0 5903827"/>
              <a:gd name="G10" fmla="+- 8311 0 2700"/>
              <a:gd name="G11" fmla="cos G10 576451"/>
              <a:gd name="G12" fmla="sin G10 576451"/>
              <a:gd name="G13" fmla="cos 13500 576451"/>
              <a:gd name="G14" fmla="sin 13500 576451"/>
              <a:gd name="G15" fmla="+- G11 10800 0"/>
              <a:gd name="G16" fmla="+- G12 10800 0"/>
              <a:gd name="G17" fmla="+- G13 10800 0"/>
              <a:gd name="G18" fmla="+- G14 10800 0"/>
              <a:gd name="G19" fmla="*/ 8311 1 2"/>
              <a:gd name="G20" fmla="+- G19 5400 0"/>
              <a:gd name="G21" fmla="cos G20 576451"/>
              <a:gd name="G22" fmla="sin G20 576451"/>
              <a:gd name="G23" fmla="+- G21 10800 0"/>
              <a:gd name="G24" fmla="+- G12 G23 G22"/>
              <a:gd name="G25" fmla="+- G22 G23 G11"/>
              <a:gd name="G26" fmla="cos 10800 576451"/>
              <a:gd name="G27" fmla="sin 10800 576451"/>
              <a:gd name="G28" fmla="cos 8311 576451"/>
              <a:gd name="G29" fmla="sin 8311 57645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5903827"/>
              <a:gd name="G36" fmla="sin G34 5903827"/>
              <a:gd name="G37" fmla="+/ 5903827 57645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11 G39"/>
              <a:gd name="G43" fmla="sin 831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777 w 21600"/>
              <a:gd name="T5" fmla="*/ 2594 h 21600"/>
              <a:gd name="T6" fmla="*/ 10785 w 21600"/>
              <a:gd name="T7" fmla="*/ 20355 h 21600"/>
              <a:gd name="T8" fmla="*/ 5395 w 21600"/>
              <a:gd name="T9" fmla="*/ 4485 h 21600"/>
              <a:gd name="T10" fmla="*/ 24141 w 21600"/>
              <a:gd name="T11" fmla="*/ 12864 h 21600"/>
              <a:gd name="T12" fmla="*/ 19640 w 21600"/>
              <a:gd name="T13" fmla="*/ 16159 h 21600"/>
              <a:gd name="T14" fmla="*/ 16345 w 21600"/>
              <a:gd name="T15" fmla="*/ 116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013" y="12070"/>
                </a:moveTo>
                <a:cubicBezTo>
                  <a:pt x="19078" y="11650"/>
                  <a:pt x="19111" y="11225"/>
                  <a:pt x="19111" y="10800"/>
                </a:cubicBezTo>
                <a:cubicBezTo>
                  <a:pt x="19111" y="6209"/>
                  <a:pt x="15390" y="2489"/>
                  <a:pt x="10800" y="2489"/>
                </a:cubicBezTo>
                <a:cubicBezTo>
                  <a:pt x="6209" y="2489"/>
                  <a:pt x="2489" y="6209"/>
                  <a:pt x="2489" y="10800"/>
                </a:cubicBezTo>
                <a:cubicBezTo>
                  <a:pt x="2489" y="15385"/>
                  <a:pt x="6202" y="19104"/>
                  <a:pt x="10787" y="19110"/>
                </a:cubicBezTo>
                <a:lnTo>
                  <a:pt x="10783" y="21599"/>
                </a:lnTo>
                <a:cubicBezTo>
                  <a:pt x="4825" y="21591"/>
                  <a:pt x="0" y="1675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352"/>
                  <a:pt x="21557" y="11905"/>
                  <a:pt x="21472" y="12451"/>
                </a:cubicBezTo>
                <a:lnTo>
                  <a:pt x="24141" y="12864"/>
                </a:lnTo>
                <a:lnTo>
                  <a:pt x="19640" y="16159"/>
                </a:lnTo>
                <a:lnTo>
                  <a:pt x="16345" y="11658"/>
                </a:lnTo>
                <a:lnTo>
                  <a:pt x="19013" y="12070"/>
                </a:lnTo>
                <a:close/>
              </a:path>
            </a:pathLst>
          </a:custGeom>
          <a:solidFill>
            <a:srgbClr val="EFF2A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kern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3" name="AutoShape 35"/>
          <p:cNvSpPr>
            <a:spLocks noChangeArrowheads="1"/>
          </p:cNvSpPr>
          <p:nvPr/>
        </p:nvSpPr>
        <p:spPr bwMode="auto">
          <a:xfrm>
            <a:off x="5121778" y="2313113"/>
            <a:ext cx="1352550" cy="934641"/>
          </a:xfrm>
          <a:custGeom>
            <a:avLst/>
            <a:gdLst>
              <a:gd name="G0" fmla="+- -219415 0 0"/>
              <a:gd name="G1" fmla="+- -11739531 0 0"/>
              <a:gd name="G2" fmla="+- -219415 0 -11739531"/>
              <a:gd name="G3" fmla="+- 10800 0 0"/>
              <a:gd name="G4" fmla="+- 0 0 -21941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01 0 0"/>
              <a:gd name="G9" fmla="+- 0 0 -11739531"/>
              <a:gd name="G10" fmla="+- 8201 0 2700"/>
              <a:gd name="G11" fmla="cos G10 -219415"/>
              <a:gd name="G12" fmla="sin G10 -219415"/>
              <a:gd name="G13" fmla="cos 13500 -219415"/>
              <a:gd name="G14" fmla="sin 13500 -219415"/>
              <a:gd name="G15" fmla="+- G11 10800 0"/>
              <a:gd name="G16" fmla="+- G12 10800 0"/>
              <a:gd name="G17" fmla="+- G13 10800 0"/>
              <a:gd name="G18" fmla="+- G14 10800 0"/>
              <a:gd name="G19" fmla="*/ 8201 1 2"/>
              <a:gd name="G20" fmla="+- G19 5400 0"/>
              <a:gd name="G21" fmla="cos G20 -219415"/>
              <a:gd name="G22" fmla="sin G20 -219415"/>
              <a:gd name="G23" fmla="+- G21 10800 0"/>
              <a:gd name="G24" fmla="+- G12 G23 G22"/>
              <a:gd name="G25" fmla="+- G22 G23 G11"/>
              <a:gd name="G26" fmla="cos 10800 -219415"/>
              <a:gd name="G27" fmla="sin 10800 -219415"/>
              <a:gd name="G28" fmla="cos 8201 -219415"/>
              <a:gd name="G29" fmla="sin 8201 -21941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39531"/>
              <a:gd name="G36" fmla="sin G34 -11739531"/>
              <a:gd name="G37" fmla="+/ -11739531 -21941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01 G39"/>
              <a:gd name="G43" fmla="sin 820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566 w 21600"/>
              <a:gd name="T5" fmla="*/ 2 h 21600"/>
              <a:gd name="T6" fmla="*/ 1300 w 21600"/>
              <a:gd name="T7" fmla="*/ 10655 h 21600"/>
              <a:gd name="T8" fmla="*/ 10622 w 21600"/>
              <a:gd name="T9" fmla="*/ 2600 h 21600"/>
              <a:gd name="T10" fmla="*/ 24276 w 21600"/>
              <a:gd name="T11" fmla="*/ 10011 h 21600"/>
              <a:gd name="T12" fmla="*/ 20517 w 21600"/>
              <a:gd name="T13" fmla="*/ 14238 h 21600"/>
              <a:gd name="T14" fmla="*/ 16291 w 21600"/>
              <a:gd name="T15" fmla="*/ 1047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87" y="10321"/>
                </a:moveTo>
                <a:cubicBezTo>
                  <a:pt x="18733" y="5985"/>
                  <a:pt x="15143" y="2599"/>
                  <a:pt x="10800" y="2599"/>
                </a:cubicBezTo>
                <a:cubicBezTo>
                  <a:pt x="6319" y="2599"/>
                  <a:pt x="2667" y="6195"/>
                  <a:pt x="2599" y="10675"/>
                </a:cubicBezTo>
                <a:lnTo>
                  <a:pt x="1" y="10636"/>
                </a:lnTo>
                <a:cubicBezTo>
                  <a:pt x="90" y="4736"/>
                  <a:pt x="4899" y="0"/>
                  <a:pt x="10800" y="0"/>
                </a:cubicBezTo>
                <a:cubicBezTo>
                  <a:pt x="16519" y="0"/>
                  <a:pt x="21247" y="4459"/>
                  <a:pt x="21581" y="10169"/>
                </a:cubicBezTo>
                <a:lnTo>
                  <a:pt x="24276" y="10011"/>
                </a:lnTo>
                <a:lnTo>
                  <a:pt x="20517" y="14238"/>
                </a:lnTo>
                <a:lnTo>
                  <a:pt x="16291" y="10478"/>
                </a:lnTo>
                <a:lnTo>
                  <a:pt x="18987" y="10321"/>
                </a:lnTo>
                <a:close/>
              </a:path>
            </a:pathLst>
          </a:custGeom>
          <a:solidFill>
            <a:srgbClr val="EFF2A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kern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auto">
          <a:xfrm rot="-10887123">
            <a:off x="5243223" y="3123930"/>
            <a:ext cx="1322785" cy="1015603"/>
          </a:xfrm>
          <a:custGeom>
            <a:avLst/>
            <a:gdLst>
              <a:gd name="G0" fmla="+- -662405 0 0"/>
              <a:gd name="G1" fmla="+- -10182975 0 0"/>
              <a:gd name="G2" fmla="+- -662405 0 -10182975"/>
              <a:gd name="G3" fmla="+- 10800 0 0"/>
              <a:gd name="G4" fmla="+- 0 0 -66240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05 0 0"/>
              <a:gd name="G9" fmla="+- 0 0 -10182975"/>
              <a:gd name="G10" fmla="+- 8205 0 2700"/>
              <a:gd name="G11" fmla="cos G10 -662405"/>
              <a:gd name="G12" fmla="sin G10 -662405"/>
              <a:gd name="G13" fmla="cos 13500 -662405"/>
              <a:gd name="G14" fmla="sin 13500 -662405"/>
              <a:gd name="G15" fmla="+- G11 10800 0"/>
              <a:gd name="G16" fmla="+- G12 10800 0"/>
              <a:gd name="G17" fmla="+- G13 10800 0"/>
              <a:gd name="G18" fmla="+- G14 10800 0"/>
              <a:gd name="G19" fmla="*/ 8205 1 2"/>
              <a:gd name="G20" fmla="+- G19 5400 0"/>
              <a:gd name="G21" fmla="cos G20 -662405"/>
              <a:gd name="G22" fmla="sin G20 -662405"/>
              <a:gd name="G23" fmla="+- G21 10800 0"/>
              <a:gd name="G24" fmla="+- G12 G23 G22"/>
              <a:gd name="G25" fmla="+- G22 G23 G11"/>
              <a:gd name="G26" fmla="cos 10800 -662405"/>
              <a:gd name="G27" fmla="sin 10800 -662405"/>
              <a:gd name="G28" fmla="cos 8205 -662405"/>
              <a:gd name="G29" fmla="sin 8205 -66240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182975"/>
              <a:gd name="G36" fmla="sin G34 -10182975"/>
              <a:gd name="G37" fmla="+/ -10182975 -66240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05 G39"/>
              <a:gd name="G43" fmla="sin 820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164 w 21600"/>
              <a:gd name="T5" fmla="*/ 86 h 21600"/>
              <a:gd name="T6" fmla="*/ 2160 w 21600"/>
              <a:gd name="T7" fmla="*/ 6841 h 21600"/>
              <a:gd name="T8" fmla="*/ 11836 w 21600"/>
              <a:gd name="T9" fmla="*/ 2660 h 21600"/>
              <a:gd name="T10" fmla="*/ 24090 w 21600"/>
              <a:gd name="T11" fmla="*/ 8430 h 21600"/>
              <a:gd name="T12" fmla="*/ 20856 w 21600"/>
              <a:gd name="T13" fmla="*/ 13068 h 21600"/>
              <a:gd name="T14" fmla="*/ 16219 w 21600"/>
              <a:gd name="T15" fmla="*/ 983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877" y="9360"/>
                </a:moveTo>
                <a:cubicBezTo>
                  <a:pt x="18179" y="5445"/>
                  <a:pt x="14776" y="2595"/>
                  <a:pt x="10800" y="2595"/>
                </a:cubicBezTo>
                <a:cubicBezTo>
                  <a:pt x="7591" y="2595"/>
                  <a:pt x="4677" y="4465"/>
                  <a:pt x="3340" y="7381"/>
                </a:cubicBezTo>
                <a:lnTo>
                  <a:pt x="981" y="6300"/>
                </a:lnTo>
                <a:cubicBezTo>
                  <a:pt x="2741" y="2461"/>
                  <a:pt x="6576" y="0"/>
                  <a:pt x="10800" y="0"/>
                </a:cubicBezTo>
                <a:cubicBezTo>
                  <a:pt x="16033" y="0"/>
                  <a:pt x="20513" y="3752"/>
                  <a:pt x="21432" y="8904"/>
                </a:cubicBezTo>
                <a:lnTo>
                  <a:pt x="24090" y="8430"/>
                </a:lnTo>
                <a:lnTo>
                  <a:pt x="20856" y="13068"/>
                </a:lnTo>
                <a:lnTo>
                  <a:pt x="16219" y="9833"/>
                </a:lnTo>
                <a:lnTo>
                  <a:pt x="18877" y="9360"/>
                </a:lnTo>
                <a:close/>
              </a:path>
            </a:pathLst>
          </a:custGeom>
          <a:solidFill>
            <a:srgbClr val="EFF2A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kern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4113321" y="1986883"/>
            <a:ext cx="1513500" cy="646331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tint val="4549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b="1" kern="0" dirty="0">
                <a:solidFill>
                  <a:srgbClr val="FFFFFF"/>
                </a:solidFill>
                <a:latin typeface="Arial"/>
              </a:rPr>
              <a:t>Recueil et analyse  des déclarations         d’EPR – EI &amp; EIG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4178803" y="4272882"/>
            <a:ext cx="2652713" cy="461665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tint val="4549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b="1" kern="0" dirty="0">
                <a:solidFill>
                  <a:srgbClr val="FFFFFF"/>
                </a:solidFill>
                <a:latin typeface="Arial"/>
              </a:rPr>
              <a:t>Amélioration continue des pratiques </a:t>
            </a: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7212516" y="1984501"/>
            <a:ext cx="1644254" cy="461665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tint val="4549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b="1" kern="0" dirty="0">
                <a:solidFill>
                  <a:srgbClr val="FFFFFF"/>
                </a:solidFill>
                <a:latin typeface="Arial"/>
              </a:rPr>
              <a:t>Analyse des risques de l’activité</a:t>
            </a: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7043448" y="3819254"/>
            <a:ext cx="1813322" cy="461665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tint val="4549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b="1" kern="0">
                <a:solidFill>
                  <a:srgbClr val="FFFFFF"/>
                </a:solidFill>
                <a:latin typeface="Arial"/>
              </a:rPr>
              <a:t>Traitement des risques</a:t>
            </a:r>
          </a:p>
        </p:txBody>
      </p:sp>
      <p:sp>
        <p:nvSpPr>
          <p:cNvPr id="21" name="Rectangle 49"/>
          <p:cNvSpPr>
            <a:spLocks noChangeArrowheads="1"/>
          </p:cNvSpPr>
          <p:nvPr/>
        </p:nvSpPr>
        <p:spPr bwMode="auto">
          <a:xfrm>
            <a:off x="4069266" y="1910682"/>
            <a:ext cx="4863704" cy="3178968"/>
          </a:xfrm>
          <a:prstGeom prst="rect">
            <a:avLst/>
          </a:prstGeom>
          <a:noFill/>
          <a:ln w="9525">
            <a:solidFill>
              <a:srgbClr val="99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>
            <a:off x="3847810" y="3051300"/>
            <a:ext cx="258366" cy="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3" name="AutoShape 55"/>
          <p:cNvSpPr>
            <a:spLocks noChangeArrowheads="1"/>
          </p:cNvSpPr>
          <p:nvPr/>
        </p:nvSpPr>
        <p:spPr bwMode="auto">
          <a:xfrm>
            <a:off x="7180882" y="4434022"/>
            <a:ext cx="1538453" cy="507146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900" b="1" kern="0" dirty="0">
                <a:solidFill>
                  <a:srgbClr val="000000"/>
                </a:solidFill>
                <a:latin typeface="Arial"/>
              </a:rPr>
              <a:t>Mesures correctives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900" b="1" kern="0" dirty="0">
                <a:solidFill>
                  <a:srgbClr val="000000"/>
                </a:solidFill>
                <a:latin typeface="Arial"/>
              </a:rPr>
              <a:t>Recommandations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900" b="1" kern="0" dirty="0">
                <a:solidFill>
                  <a:srgbClr val="000000"/>
                </a:solidFill>
                <a:latin typeface="Arial"/>
              </a:rPr>
              <a:t>Proposées – Validées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718323" y="5464973"/>
            <a:ext cx="67633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/>
              <a:t>EPR: Eléments porteurs de risque – EI: Évènement indésirable – EIG: Evènement indésirable grave – REx: Retour d’expérience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854227" y="1340768"/>
            <a:ext cx="849463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FFESSM: UNE POLITIQUE DE GESTION ET DE PREVENTION DES RISQUES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830241" y="3211828"/>
            <a:ext cx="865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rgbClr val="0099CC"/>
                </a:solidFill>
                <a:latin typeface="Tempus Sans ITC" panose="04020404030D07020202" pitchFamily="82" charset="0"/>
              </a:rPr>
              <a:t>Clubs Centres FFESSM REx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7369040" y="2889809"/>
            <a:ext cx="9894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rgbClr val="9900CC"/>
                </a:solidFill>
                <a:latin typeface="Tempus Sans ITC" panose="04020404030D07020202" pitchFamily="82" charset="0"/>
              </a:rPr>
              <a:t>Clubs Centres FFESSM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rgbClr val="9900CC"/>
                </a:solidFill>
                <a:latin typeface="Tempus Sans ITC" panose="04020404030D07020202" pitchFamily="82" charset="0"/>
              </a:rPr>
              <a:t>Siège FFESSM</a:t>
            </a:r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E72B4DC2-D0AD-43FD-BE4E-AE9F8EAB3B80}"/>
              </a:ext>
            </a:extLst>
          </p:cNvPr>
          <p:cNvSpPr txBox="1">
            <a:spLocks/>
          </p:cNvSpPr>
          <p:nvPr/>
        </p:nvSpPr>
        <p:spPr>
          <a:xfrm>
            <a:off x="1678720" y="59540"/>
            <a:ext cx="9179780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7) LES POINTS IMPORTANTS POUR LA SUITE : LA BASE DE DONNéES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8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2264" y="1988841"/>
            <a:ext cx="6696745" cy="281205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6" name="AutoShape 2"/>
          <p:cNvSpPr>
            <a:spLocks noChangeArrowheads="1"/>
          </p:cNvSpPr>
          <p:nvPr/>
        </p:nvSpPr>
        <p:spPr bwMode="auto">
          <a:xfrm>
            <a:off x="2741141" y="2995876"/>
            <a:ext cx="6433184" cy="538977"/>
          </a:xfrm>
          <a:prstGeom prst="rightArrow">
            <a:avLst>
              <a:gd name="adj1" fmla="val 60704"/>
              <a:gd name="adj2" fmla="val 78727"/>
            </a:avLst>
          </a:prstGeom>
          <a:solidFill>
            <a:srgbClr val="D1E5F0"/>
          </a:solidFill>
          <a:ln w="9525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57" name="Group 3"/>
          <p:cNvGrpSpPr>
            <a:grpSpLocks/>
          </p:cNvGrpSpPr>
          <p:nvPr/>
        </p:nvGrpSpPr>
        <p:grpSpPr bwMode="auto">
          <a:xfrm>
            <a:off x="5811931" y="2247053"/>
            <a:ext cx="1098476" cy="1108500"/>
            <a:chOff x="2823" y="827"/>
            <a:chExt cx="922" cy="931"/>
          </a:xfrm>
        </p:grpSpPr>
        <p:sp>
          <p:nvSpPr>
            <p:cNvPr id="58" name="Oval 4"/>
            <p:cNvSpPr>
              <a:spLocks noChangeArrowheads="1"/>
            </p:cNvSpPr>
            <p:nvPr/>
          </p:nvSpPr>
          <p:spPr bwMode="auto">
            <a:xfrm>
              <a:off x="2878" y="1622"/>
              <a:ext cx="136" cy="136"/>
            </a:xfrm>
            <a:prstGeom prst="ellipse">
              <a:avLst/>
            </a:prstGeom>
            <a:solidFill>
              <a:srgbClr val="CC99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fr-FR" sz="105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3232" y="1621"/>
              <a:ext cx="136" cy="136"/>
            </a:xfrm>
            <a:prstGeom prst="ellipse">
              <a:avLst/>
            </a:prstGeom>
            <a:solidFill>
              <a:srgbClr val="CC99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fr-FR" sz="105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Oval 6"/>
            <p:cNvSpPr>
              <a:spLocks noChangeArrowheads="1"/>
            </p:cNvSpPr>
            <p:nvPr/>
          </p:nvSpPr>
          <p:spPr bwMode="auto">
            <a:xfrm>
              <a:off x="3554" y="1621"/>
              <a:ext cx="136" cy="136"/>
            </a:xfrm>
            <a:prstGeom prst="ellipse">
              <a:avLst/>
            </a:prstGeom>
            <a:solidFill>
              <a:srgbClr val="CC99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fr-FR" sz="105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Text Box 7"/>
            <p:cNvSpPr txBox="1">
              <a:spLocks noChangeArrowheads="1"/>
            </p:cNvSpPr>
            <p:nvPr/>
          </p:nvSpPr>
          <p:spPr bwMode="auto">
            <a:xfrm rot="10800000">
              <a:off x="2823" y="827"/>
              <a:ext cx="241" cy="690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15875" algn="ctr">
              <a:solidFill>
                <a:srgbClr val="9900CC"/>
              </a:solidFill>
              <a:miter lim="800000"/>
              <a:headEnd/>
              <a:tailEnd/>
            </a:ln>
          </p:spPr>
          <p:txBody>
            <a:bodyPr vert="eaVert" lIns="68579" tIns="34289" rIns="68579" bIns="34289"/>
            <a:lstStyle/>
            <a:p>
              <a:pPr defTabSz="337002"/>
              <a:r>
                <a:rPr lang="fr-FR" sz="1050" b="1" kern="0" dirty="0">
                  <a:solidFill>
                    <a:srgbClr val="9900CC"/>
                  </a:solidFill>
                  <a:latin typeface="Calibri"/>
                </a:rPr>
                <a:t>Détection </a:t>
              </a:r>
              <a:endParaRPr lang="fr-FR" sz="1050" b="1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 rot="10800000">
              <a:off x="3182" y="827"/>
              <a:ext cx="241" cy="699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15875" algn="ctr">
              <a:solidFill>
                <a:srgbClr val="9900CC"/>
              </a:solidFill>
              <a:miter lim="800000"/>
              <a:headEnd/>
              <a:tailEnd/>
            </a:ln>
          </p:spPr>
          <p:txBody>
            <a:bodyPr vert="eaVert" lIns="68579" tIns="34289" rIns="68579" bIns="34289"/>
            <a:lstStyle/>
            <a:p>
              <a:pPr defTabSz="337002"/>
              <a:r>
                <a:rPr lang="fr-FR" sz="1050" b="1" kern="0" dirty="0">
                  <a:solidFill>
                    <a:srgbClr val="9900CC"/>
                  </a:solidFill>
                  <a:latin typeface="Calibri"/>
                </a:rPr>
                <a:t>Identification  </a:t>
              </a:r>
              <a:endParaRPr lang="fr-FR" sz="1050" b="1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 rot="10800000">
              <a:off x="3504" y="827"/>
              <a:ext cx="241" cy="699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15875" algn="ctr">
              <a:solidFill>
                <a:srgbClr val="9900CC"/>
              </a:solidFill>
              <a:miter lim="800000"/>
              <a:headEnd/>
              <a:tailEnd/>
            </a:ln>
          </p:spPr>
          <p:txBody>
            <a:bodyPr vert="eaVert" lIns="68579" tIns="34289" rIns="68579" bIns="34289"/>
            <a:lstStyle/>
            <a:p>
              <a:pPr defTabSz="337002"/>
              <a:r>
                <a:rPr lang="fr-FR" sz="1050" b="1" kern="0" dirty="0">
                  <a:solidFill>
                    <a:srgbClr val="9900CC"/>
                  </a:solidFill>
                  <a:latin typeface="Calibri"/>
                </a:rPr>
                <a:t>Récupération </a:t>
              </a:r>
              <a:endParaRPr lang="fr-FR" sz="1050" b="1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2555791" y="1741864"/>
            <a:ext cx="6672541" cy="230830"/>
          </a:xfrm>
          <a:prstGeom prst="rect">
            <a:avLst/>
          </a:prstGeom>
          <a:gradFill rotWithShape="1">
            <a:gsLst>
              <a:gs pos="0">
                <a:srgbClr val="99CCFF">
                  <a:alpha val="56000"/>
                </a:srgbClr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15875" algn="ctr">
            <a:solidFill>
              <a:srgbClr val="0099CC"/>
            </a:solidFill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A </a:t>
            </a:r>
            <a:r>
              <a:rPr lang="fr-FR" sz="1050" b="1" kern="0" dirty="0">
                <a:solidFill>
                  <a:srgbClr val="0099CC"/>
                </a:solidFill>
                <a:latin typeface="Calibri"/>
              </a:rPr>
              <a:t>: Chronologie de l’événement 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2555789" y="2141384"/>
            <a:ext cx="6672540" cy="1797431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/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Text Box 12"/>
          <p:cNvSpPr txBox="1">
            <a:spLocks noChangeArrowheads="1"/>
          </p:cNvSpPr>
          <p:nvPr/>
        </p:nvSpPr>
        <p:spPr bwMode="auto">
          <a:xfrm>
            <a:off x="2918169" y="3454924"/>
            <a:ext cx="1457073" cy="230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defTabSz="337002"/>
            <a:r>
              <a:rPr lang="fr-FR" sz="1050" b="1" kern="0" dirty="0">
                <a:solidFill>
                  <a:srgbClr val="FF33CC"/>
                </a:solidFill>
                <a:latin typeface="Calibri"/>
              </a:rPr>
              <a:t>Chaîne d’événements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Text Box 13"/>
          <p:cNvSpPr txBox="1">
            <a:spLocks noChangeArrowheads="1"/>
          </p:cNvSpPr>
          <p:nvPr/>
        </p:nvSpPr>
        <p:spPr bwMode="auto">
          <a:xfrm>
            <a:off x="3062221" y="5117861"/>
            <a:ext cx="1148161" cy="553996"/>
          </a:xfrm>
          <a:prstGeom prst="rect">
            <a:avLst/>
          </a:prstGeom>
          <a:gradFill rotWithShape="1">
            <a:gsLst>
              <a:gs pos="0">
                <a:srgbClr val="FF99CC">
                  <a:alpha val="56000"/>
                </a:srgbClr>
              </a:gs>
              <a:gs pos="100000">
                <a:srgbClr val="FFFFFF"/>
              </a:gs>
            </a:gsLst>
            <a:lin ang="2700000" scaled="1"/>
          </a:gradFill>
          <a:ln w="15875" algn="ctr">
            <a:solidFill>
              <a:srgbClr val="FF00FF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D </a:t>
            </a:r>
            <a:r>
              <a:rPr lang="fr-FR" sz="1050" b="1" kern="0" dirty="0">
                <a:solidFill>
                  <a:srgbClr val="FF00FF"/>
                </a:solidFill>
                <a:latin typeface="Calibri"/>
              </a:rPr>
              <a:t>: Recherche des causes latentes ou profondes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2870888" y="4140795"/>
            <a:ext cx="1521647" cy="553996"/>
          </a:xfrm>
          <a:prstGeom prst="rect">
            <a:avLst/>
          </a:prstGeom>
          <a:gradFill rotWithShape="1">
            <a:gsLst>
              <a:gs pos="0">
                <a:srgbClr val="FF99CC">
                  <a:alpha val="56000"/>
                </a:srgbClr>
              </a:gs>
              <a:gs pos="100000">
                <a:srgbClr val="FFFFFF"/>
              </a:gs>
            </a:gsLst>
            <a:lin ang="2700000" scaled="1"/>
          </a:gradFill>
          <a:ln w="15875" algn="ctr">
            <a:solidFill>
              <a:srgbClr val="FF00FF"/>
            </a:solidFill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C </a:t>
            </a:r>
            <a:r>
              <a:rPr lang="fr-FR" sz="1050" b="1" kern="0" dirty="0">
                <a:solidFill>
                  <a:srgbClr val="FF00FF"/>
                </a:solidFill>
                <a:latin typeface="Calibri"/>
              </a:rPr>
              <a:t>: Complément sur les causes immédiates possibles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AutoShape 15"/>
          <p:cNvSpPr>
            <a:spLocks noChangeArrowheads="1"/>
          </p:cNvSpPr>
          <p:nvPr/>
        </p:nvSpPr>
        <p:spPr bwMode="auto">
          <a:xfrm>
            <a:off x="3555875" y="4759774"/>
            <a:ext cx="169578" cy="313439"/>
          </a:xfrm>
          <a:prstGeom prst="downArrow">
            <a:avLst>
              <a:gd name="adj1" fmla="val 50000"/>
              <a:gd name="adj2" fmla="val 39809"/>
            </a:avLst>
          </a:prstGeom>
          <a:gradFill rotWithShape="0">
            <a:gsLst>
              <a:gs pos="0">
                <a:srgbClr val="FF99CC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AutoShape 16"/>
          <p:cNvSpPr>
            <a:spLocks noChangeArrowheads="1"/>
          </p:cNvSpPr>
          <p:nvPr/>
        </p:nvSpPr>
        <p:spPr bwMode="auto">
          <a:xfrm>
            <a:off x="3556957" y="3778032"/>
            <a:ext cx="167417" cy="324304"/>
          </a:xfrm>
          <a:prstGeom prst="downArrow">
            <a:avLst>
              <a:gd name="adj1" fmla="val 50000"/>
              <a:gd name="adj2" fmla="val 55161"/>
            </a:avLst>
          </a:prstGeom>
          <a:gradFill rotWithShape="0">
            <a:gsLst>
              <a:gs pos="0">
                <a:srgbClr val="FF99CC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1" name="Group 17"/>
          <p:cNvGrpSpPr>
            <a:grpSpLocks/>
          </p:cNvGrpSpPr>
          <p:nvPr/>
        </p:nvGrpSpPr>
        <p:grpSpPr bwMode="auto">
          <a:xfrm>
            <a:off x="4111833" y="3061763"/>
            <a:ext cx="422325" cy="386681"/>
            <a:chOff x="4236" y="3389"/>
            <a:chExt cx="354" cy="324"/>
          </a:xfrm>
        </p:grpSpPr>
        <p:pic>
          <p:nvPicPr>
            <p:cNvPr id="72" name="Picture 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54" y="3389"/>
              <a:ext cx="336" cy="3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73" name="Oval 19"/>
            <p:cNvSpPr>
              <a:spLocks noChangeArrowheads="1"/>
            </p:cNvSpPr>
            <p:nvPr/>
          </p:nvSpPr>
          <p:spPr bwMode="auto">
            <a:xfrm>
              <a:off x="4236" y="3408"/>
              <a:ext cx="354" cy="288"/>
            </a:xfrm>
            <a:prstGeom prst="ellips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 lIns="61235" tIns="31842" rIns="61235" bIns="31842" anchor="ctr"/>
            <a:lstStyle/>
            <a:p>
              <a:endParaRPr lang="fr-FR" sz="1225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>
              <a:off x="4236" y="3551"/>
              <a:ext cx="354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 lIns="61235" tIns="31842" rIns="61235" bIns="31842"/>
            <a:lstStyle/>
            <a:p>
              <a:endParaRPr lang="fr-FR" sz="1225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5" name="Text Box 21"/>
          <p:cNvSpPr txBox="1">
            <a:spLocks noChangeArrowheads="1"/>
          </p:cNvSpPr>
          <p:nvPr/>
        </p:nvSpPr>
        <p:spPr bwMode="auto">
          <a:xfrm>
            <a:off x="5949107" y="4463961"/>
            <a:ext cx="865171" cy="230830"/>
          </a:xfrm>
          <a:prstGeom prst="rect">
            <a:avLst/>
          </a:prstGeom>
          <a:gradFill rotWithShape="1">
            <a:gsLst>
              <a:gs pos="0">
                <a:srgbClr val="CC99FF">
                  <a:alpha val="56000"/>
                </a:srgbClr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5875" algn="ctr">
            <a:solidFill>
              <a:srgbClr val="9900CC"/>
            </a:solidFill>
            <a:miter lim="800000"/>
            <a:headEnd/>
            <a:tailEnd/>
          </a:ln>
        </p:spPr>
        <p:txBody>
          <a:bodyPr lIns="68579" tIns="34289" rIns="68579" bIns="34289" anchor="ctr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F </a:t>
            </a:r>
            <a:r>
              <a:rPr lang="fr-FR" sz="1050" b="1" kern="0" dirty="0">
                <a:solidFill>
                  <a:srgbClr val="9900CC"/>
                </a:solidFill>
                <a:latin typeface="Calibri"/>
              </a:rPr>
              <a:t>: Evitabilité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Text Box 22"/>
          <p:cNvSpPr txBox="1">
            <a:spLocks noChangeArrowheads="1"/>
          </p:cNvSpPr>
          <p:nvPr/>
        </p:nvSpPr>
        <p:spPr bwMode="auto">
          <a:xfrm>
            <a:off x="4501754" y="4024144"/>
            <a:ext cx="1421130" cy="392413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FFFFFF"/>
              </a:gs>
            </a:gsLst>
            <a:lin ang="2700000" scaled="1"/>
          </a:gradFill>
          <a:ln w="15875" algn="ctr">
            <a:solidFill>
              <a:srgbClr val="006600"/>
            </a:solidFill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E </a:t>
            </a:r>
            <a:r>
              <a:rPr lang="fr-FR" sz="1050" b="1" kern="0" dirty="0">
                <a:solidFill>
                  <a:srgbClr val="0099CC"/>
                </a:solidFill>
                <a:latin typeface="Calibri"/>
              </a:rPr>
              <a:t>: Barrières qui ont ou n’ont pas fonctionné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AutoShape 23"/>
          <p:cNvSpPr>
            <a:spLocks noChangeArrowheads="1"/>
          </p:cNvSpPr>
          <p:nvPr/>
        </p:nvSpPr>
        <p:spPr bwMode="auto">
          <a:xfrm>
            <a:off x="6306623" y="4073727"/>
            <a:ext cx="168498" cy="313439"/>
          </a:xfrm>
          <a:prstGeom prst="downArrow">
            <a:avLst>
              <a:gd name="adj1" fmla="val 50000"/>
              <a:gd name="adj2" fmla="val 40385"/>
            </a:avLst>
          </a:prstGeom>
          <a:gradFill rotWithShape="0">
            <a:gsLst>
              <a:gs pos="0">
                <a:srgbClr val="CC99FF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5875">
            <a:solidFill>
              <a:srgbClr val="9900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Text Box 27"/>
          <p:cNvSpPr txBox="1">
            <a:spLocks noChangeArrowheads="1"/>
          </p:cNvSpPr>
          <p:nvPr/>
        </p:nvSpPr>
        <p:spPr bwMode="auto">
          <a:xfrm>
            <a:off x="7285207" y="4024144"/>
            <a:ext cx="1187045" cy="392413"/>
          </a:xfrm>
          <a:prstGeom prst="rect">
            <a:avLst/>
          </a:prstGeom>
          <a:gradFill rotWithShape="1">
            <a:gsLst>
              <a:gs pos="0">
                <a:srgbClr val="99CCFF">
                  <a:alpha val="56000"/>
                </a:srgbClr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15875" algn="ctr">
            <a:solidFill>
              <a:srgbClr val="0099CC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B </a:t>
            </a:r>
            <a:r>
              <a:rPr lang="fr-FR" sz="1050" b="1" kern="0" dirty="0">
                <a:solidFill>
                  <a:srgbClr val="0099CC"/>
                </a:solidFill>
                <a:latin typeface="Calibri"/>
              </a:rPr>
              <a:t>: Conséquences potentielles 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9" name="Group 29"/>
          <p:cNvGrpSpPr>
            <a:grpSpLocks/>
          </p:cNvGrpSpPr>
          <p:nvPr/>
        </p:nvGrpSpPr>
        <p:grpSpPr bwMode="auto">
          <a:xfrm>
            <a:off x="7418061" y="3173014"/>
            <a:ext cx="946179" cy="174978"/>
            <a:chOff x="4003" y="1589"/>
            <a:chExt cx="979" cy="202"/>
          </a:xfrm>
        </p:grpSpPr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4003" y="1589"/>
              <a:ext cx="260" cy="202"/>
            </a:xfrm>
            <a:prstGeom prst="rect">
              <a:avLst/>
            </a:prstGeom>
            <a:noFill/>
            <a:ln w="9525" algn="ctr">
              <a:solidFill>
                <a:srgbClr val="0099CC"/>
              </a:solidFill>
              <a:miter lim="800000"/>
              <a:headEnd/>
              <a:tailEnd/>
            </a:ln>
          </p:spPr>
          <p:txBody>
            <a:bodyPr lIns="68579" tIns="34289" rIns="68579" bIns="34289"/>
            <a:lstStyle/>
            <a:p>
              <a:pPr algn="ctr" defTabSz="337002"/>
              <a:r>
                <a:rPr lang="fr-FR" sz="612" b="1" kern="0" dirty="0">
                  <a:solidFill>
                    <a:srgbClr val="3366FF"/>
                  </a:solidFill>
                  <a:latin typeface="Calibri"/>
                </a:rPr>
                <a:t>C1</a:t>
              </a:r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4287" y="1589"/>
              <a:ext cx="272" cy="202"/>
            </a:xfrm>
            <a:prstGeom prst="rect">
              <a:avLst/>
            </a:prstGeom>
            <a:noFill/>
            <a:ln w="9525" algn="ctr">
              <a:solidFill>
                <a:srgbClr val="0099CC"/>
              </a:solidFill>
              <a:miter lim="800000"/>
              <a:headEnd/>
              <a:tailEnd/>
            </a:ln>
          </p:spPr>
          <p:txBody>
            <a:bodyPr lIns="68579" tIns="34289" rIns="68579" bIns="34289"/>
            <a:lstStyle/>
            <a:p>
              <a:pPr algn="ctr" defTabSz="337002"/>
              <a:r>
                <a:rPr lang="fr-FR" sz="612" b="1" kern="0" dirty="0">
                  <a:solidFill>
                    <a:srgbClr val="3366FF"/>
                  </a:solidFill>
                  <a:latin typeface="Calibri"/>
                </a:rPr>
                <a:t>C2</a:t>
              </a:r>
            </a:p>
          </p:txBody>
        </p:sp>
        <p:sp>
          <p:nvSpPr>
            <p:cNvPr id="82" name="Rectangle 32"/>
            <p:cNvSpPr>
              <a:spLocks noChangeArrowheads="1"/>
            </p:cNvSpPr>
            <p:nvPr/>
          </p:nvSpPr>
          <p:spPr bwMode="auto">
            <a:xfrm>
              <a:off x="4710" y="1589"/>
              <a:ext cx="272" cy="202"/>
            </a:xfrm>
            <a:prstGeom prst="rect">
              <a:avLst/>
            </a:prstGeom>
            <a:noFill/>
            <a:ln w="9525" algn="ctr">
              <a:solidFill>
                <a:srgbClr val="0099CC"/>
              </a:solidFill>
              <a:miter lim="800000"/>
              <a:headEnd/>
              <a:tailEnd/>
            </a:ln>
          </p:spPr>
          <p:txBody>
            <a:bodyPr lIns="68579" tIns="34289" rIns="68579" bIns="34289"/>
            <a:lstStyle/>
            <a:p>
              <a:pPr algn="ctr" defTabSz="337002"/>
              <a:r>
                <a:rPr lang="fr-FR" sz="612" b="1" kern="0" dirty="0">
                  <a:solidFill>
                    <a:srgbClr val="3366FF"/>
                  </a:solidFill>
                  <a:latin typeface="Calibri"/>
                </a:rPr>
                <a:t>Cn</a:t>
              </a:r>
            </a:p>
          </p:txBody>
        </p:sp>
      </p:grpSp>
      <p:pic>
        <p:nvPicPr>
          <p:cNvPr id="83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7339" y="3054202"/>
            <a:ext cx="400723" cy="3856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4" name="AutoShape 34"/>
          <p:cNvSpPr>
            <a:spLocks noChangeArrowheads="1"/>
          </p:cNvSpPr>
          <p:nvPr/>
        </p:nvSpPr>
        <p:spPr bwMode="auto">
          <a:xfrm>
            <a:off x="7723732" y="3457084"/>
            <a:ext cx="167418" cy="332452"/>
          </a:xfrm>
          <a:prstGeom prst="downArrow">
            <a:avLst>
              <a:gd name="adj1" fmla="val 50000"/>
              <a:gd name="adj2" fmla="val 62097"/>
            </a:avLst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15875">
            <a:solidFill>
              <a:srgbClr val="00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Text Box 35"/>
          <p:cNvSpPr txBox="1">
            <a:spLocks noChangeArrowheads="1"/>
          </p:cNvSpPr>
          <p:nvPr/>
        </p:nvSpPr>
        <p:spPr bwMode="auto">
          <a:xfrm>
            <a:off x="8471171" y="3170854"/>
            <a:ext cx="291631" cy="171738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68579" tIns="34289" rIns="68579" bIns="34289"/>
          <a:lstStyle/>
          <a:p>
            <a:pPr algn="ctr" defTabSz="337002"/>
            <a:r>
              <a:rPr lang="fr-FR" sz="612" b="1" kern="0" dirty="0">
                <a:solidFill>
                  <a:schemeClr val="bg1"/>
                </a:solidFill>
                <a:latin typeface="Calibri"/>
              </a:rPr>
              <a:t>EIG</a:t>
            </a:r>
            <a:endParaRPr lang="fr-FR" sz="612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86" name="AutoShape 36"/>
          <p:cNvSpPr>
            <a:spLocks noChangeArrowheads="1"/>
          </p:cNvSpPr>
          <p:nvPr/>
        </p:nvSpPr>
        <p:spPr bwMode="auto">
          <a:xfrm rot="10800000">
            <a:off x="4367821" y="1927523"/>
            <a:ext cx="167417" cy="321588"/>
          </a:xfrm>
          <a:prstGeom prst="upArrow">
            <a:avLst>
              <a:gd name="adj1" fmla="val 50000"/>
              <a:gd name="adj2" fmla="val 50323"/>
            </a:avLst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15875">
            <a:solidFill>
              <a:srgbClr val="00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2741141" y="2668124"/>
            <a:ext cx="811166" cy="34624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900" b="1" kern="0" dirty="0">
                <a:solidFill>
                  <a:srgbClr val="FF0000"/>
                </a:solidFill>
                <a:latin typeface="Calibri"/>
              </a:rPr>
              <a:t>DEBUT DE L</a:t>
            </a:r>
            <a:r>
              <a:rPr lang="fr-FR" sz="900" b="1" kern="0" dirty="0">
                <a:solidFill>
                  <a:srgbClr val="FF0000"/>
                </a:solidFill>
                <a:latin typeface="Times New Roman" pitchFamily="18" charset="0"/>
              </a:rPr>
              <a:t>’</a:t>
            </a:r>
            <a:r>
              <a:rPr lang="fr-FR" sz="900" b="1" kern="0" dirty="0">
                <a:solidFill>
                  <a:srgbClr val="FF0000"/>
                </a:solidFill>
                <a:latin typeface="Calibri"/>
              </a:rPr>
              <a:t>ACTION </a:t>
            </a:r>
            <a:endParaRPr lang="fr-FR" sz="9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Text Box 38"/>
          <p:cNvSpPr txBox="1">
            <a:spLocks noChangeArrowheads="1"/>
          </p:cNvSpPr>
          <p:nvPr/>
        </p:nvSpPr>
        <p:spPr bwMode="auto">
          <a:xfrm>
            <a:off x="8526257" y="2675265"/>
            <a:ext cx="656709" cy="34624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900" b="1" kern="0" dirty="0">
                <a:solidFill>
                  <a:srgbClr val="FF0000"/>
                </a:solidFill>
                <a:latin typeface="Calibri"/>
              </a:rPr>
              <a:t>LA FIN DE L</a:t>
            </a:r>
            <a:r>
              <a:rPr lang="fr-FR" sz="900" b="1" kern="0" dirty="0">
                <a:solidFill>
                  <a:srgbClr val="FF0000"/>
                </a:solidFill>
                <a:latin typeface="Times New Roman" pitchFamily="18" charset="0"/>
              </a:rPr>
              <a:t>’</a:t>
            </a:r>
            <a:r>
              <a:rPr lang="fr-FR" sz="900" b="1" kern="0" dirty="0">
                <a:solidFill>
                  <a:srgbClr val="FF0000"/>
                </a:solidFill>
                <a:latin typeface="Calibri"/>
              </a:rPr>
              <a:t>ACTION </a:t>
            </a:r>
            <a:endParaRPr lang="fr-FR" sz="900" b="1" kern="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89" name="Group 39"/>
          <p:cNvGrpSpPr>
            <a:grpSpLocks/>
          </p:cNvGrpSpPr>
          <p:nvPr/>
        </p:nvGrpSpPr>
        <p:grpSpPr bwMode="auto">
          <a:xfrm>
            <a:off x="3146211" y="3176255"/>
            <a:ext cx="947260" cy="174978"/>
            <a:chOff x="4003" y="1589"/>
            <a:chExt cx="979" cy="202"/>
          </a:xfrm>
        </p:grpSpPr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4003" y="1589"/>
              <a:ext cx="260" cy="202"/>
            </a:xfrm>
            <a:prstGeom prst="rect">
              <a:avLst/>
            </a:prstGeom>
            <a:noFill/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68579" tIns="34289" rIns="68579" bIns="34289"/>
            <a:lstStyle/>
            <a:p>
              <a:pPr algn="ctr" defTabSz="337002"/>
              <a:r>
                <a:rPr lang="fr-FR" sz="612" b="1" kern="0" dirty="0">
                  <a:solidFill>
                    <a:srgbClr val="FF00FF"/>
                  </a:solidFill>
                  <a:latin typeface="Calibri"/>
                </a:rPr>
                <a:t>E1</a:t>
              </a:r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4287" y="1589"/>
              <a:ext cx="272" cy="202"/>
            </a:xfrm>
            <a:prstGeom prst="rect">
              <a:avLst/>
            </a:prstGeom>
            <a:noFill/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68579" tIns="34289" rIns="68579" bIns="34289"/>
            <a:lstStyle/>
            <a:p>
              <a:pPr algn="ctr" defTabSz="337002"/>
              <a:r>
                <a:rPr lang="fr-FR" sz="612" b="1" kern="0" dirty="0">
                  <a:solidFill>
                    <a:srgbClr val="FF00FF"/>
                  </a:solidFill>
                  <a:latin typeface="Calibri"/>
                </a:rPr>
                <a:t>E2</a:t>
              </a:r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4710" y="1589"/>
              <a:ext cx="272" cy="202"/>
            </a:xfrm>
            <a:prstGeom prst="rect">
              <a:avLst/>
            </a:prstGeom>
            <a:noFill/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68579" tIns="34289" rIns="68579" bIns="34289"/>
            <a:lstStyle/>
            <a:p>
              <a:pPr algn="ctr" defTabSz="337002"/>
              <a:r>
                <a:rPr lang="fr-FR" sz="612" b="1" kern="0" dirty="0">
                  <a:solidFill>
                    <a:srgbClr val="FF00FF"/>
                  </a:solidFill>
                  <a:latin typeface="Calibri"/>
                </a:rPr>
                <a:t>En</a:t>
              </a:r>
            </a:p>
          </p:txBody>
        </p:sp>
      </p:grpSp>
      <p:sp>
        <p:nvSpPr>
          <p:cNvPr id="93" name="Text Box 43"/>
          <p:cNvSpPr txBox="1">
            <a:spLocks noChangeArrowheads="1"/>
          </p:cNvSpPr>
          <p:nvPr/>
        </p:nvSpPr>
        <p:spPr bwMode="auto">
          <a:xfrm>
            <a:off x="8472252" y="4887154"/>
            <a:ext cx="754999" cy="623246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900" b="1" kern="0" dirty="0">
                <a:solidFill>
                  <a:srgbClr val="FF0000"/>
                </a:solidFill>
                <a:latin typeface="Calibri"/>
              </a:rPr>
              <a:t>NE VEUT PAS DIRE LA FIN DE L’ANALYSE </a:t>
            </a:r>
            <a:endParaRPr lang="fr-FR" sz="900" b="1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AutoShape 44"/>
          <p:cNvSpPr>
            <a:spLocks noChangeArrowheads="1"/>
          </p:cNvSpPr>
          <p:nvPr/>
        </p:nvSpPr>
        <p:spPr bwMode="auto">
          <a:xfrm>
            <a:off x="9311501" y="2191615"/>
            <a:ext cx="159211" cy="3294346"/>
          </a:xfrm>
          <a:prstGeom prst="curvedLeftArrow">
            <a:avLst>
              <a:gd name="adj1" fmla="val 338350"/>
              <a:gd name="adj2" fmla="val 1220000"/>
              <a:gd name="adj3" fmla="val 33333"/>
            </a:avLst>
          </a:prstGeom>
          <a:solidFill>
            <a:srgbClr val="FF0000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Text Box 43"/>
          <p:cNvSpPr txBox="1">
            <a:spLocks noChangeArrowheads="1"/>
          </p:cNvSpPr>
          <p:nvPr/>
        </p:nvSpPr>
        <p:spPr bwMode="auto">
          <a:xfrm>
            <a:off x="8471171" y="3615862"/>
            <a:ext cx="515215" cy="219291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25" b="1" kern="0" dirty="0">
                <a:solidFill>
                  <a:schemeClr val="bg1"/>
                </a:solidFill>
                <a:latin typeface="Calibri"/>
              </a:rPr>
              <a:t>DECES </a:t>
            </a:r>
            <a:endParaRPr lang="fr-FR" sz="825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5949106" y="2743129"/>
            <a:ext cx="931058" cy="280846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225" kern="0" dirty="0">
                <a:solidFill>
                  <a:prstClr val="black"/>
                </a:solidFill>
                <a:latin typeface="Calibri"/>
              </a:rPr>
              <a:t>Événement</a:t>
            </a:r>
          </a:p>
        </p:txBody>
      </p:sp>
      <p:sp>
        <p:nvSpPr>
          <p:cNvPr id="97" name="Explosion 2 50"/>
          <p:cNvSpPr>
            <a:spLocks noChangeArrowheads="1"/>
          </p:cNvSpPr>
          <p:nvPr/>
        </p:nvSpPr>
        <p:spPr bwMode="auto">
          <a:xfrm>
            <a:off x="6213735" y="3116849"/>
            <a:ext cx="392081" cy="293791"/>
          </a:xfrm>
          <a:prstGeom prst="irregularSeal2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Text Box 6"/>
          <p:cNvSpPr txBox="1">
            <a:spLocks noChangeArrowheads="1"/>
          </p:cNvSpPr>
          <p:nvPr/>
        </p:nvSpPr>
        <p:spPr bwMode="auto">
          <a:xfrm>
            <a:off x="4841083" y="3402686"/>
            <a:ext cx="881372" cy="5556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7499" tIns="35100" rIns="67499" bIns="35100">
            <a:spAutoFit/>
          </a:bodyPr>
          <a:lstStyle/>
          <a:p>
            <a:pPr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Temps</a:t>
            </a:r>
          </a:p>
          <a:p>
            <a:pPr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Lieu</a:t>
            </a:r>
          </a:p>
          <a:p>
            <a:pPr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Intervenants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9" name="Image 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16537">
            <a:off x="5587267" y="3360314"/>
            <a:ext cx="1469696" cy="564673"/>
          </a:xfrm>
          <a:prstGeom prst="rect">
            <a:avLst/>
          </a:prstGeom>
        </p:spPr>
      </p:pic>
      <p:sp>
        <p:nvSpPr>
          <p:cNvPr id="100" name="AutoShape 26"/>
          <p:cNvSpPr>
            <a:spLocks/>
          </p:cNvSpPr>
          <p:nvPr/>
        </p:nvSpPr>
        <p:spPr bwMode="auto">
          <a:xfrm rot="5400000">
            <a:off x="6320125" y="3320449"/>
            <a:ext cx="120973" cy="1098476"/>
          </a:xfrm>
          <a:prstGeom prst="rightBrace">
            <a:avLst>
              <a:gd name="adj1" fmla="val 75670"/>
              <a:gd name="adj2" fmla="val 48338"/>
            </a:avLst>
          </a:prstGeom>
          <a:noFill/>
          <a:ln w="19050">
            <a:solidFill>
              <a:srgbClr val="9900CC"/>
            </a:solidFill>
            <a:round/>
            <a:headEnd/>
            <a:tailEnd/>
          </a:ln>
        </p:spPr>
        <p:txBody>
          <a:bodyPr rot="10800000" vert="eaVert" wrap="none" lIns="61235" tIns="31842" rIns="61235" bIns="31842" anchor="ctr"/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Flèche droite 4"/>
          <p:cNvSpPr/>
          <p:nvPr/>
        </p:nvSpPr>
        <p:spPr>
          <a:xfrm rot="3238192">
            <a:off x="4297985" y="3632520"/>
            <a:ext cx="712888" cy="161692"/>
          </a:xfrm>
          <a:prstGeom prst="rightArrow">
            <a:avLst>
              <a:gd name="adj1" fmla="val 50000"/>
              <a:gd name="adj2" fmla="val 139695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4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3287689" y="6525345"/>
            <a:ext cx="5228183" cy="14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defTabSz="914400">
              <a:buClrTx/>
              <a:buSzTx/>
              <a:defRPr/>
            </a:pPr>
            <a:endParaRPr lang="fr-FR" altLang="fr-FR" sz="800" kern="0" dirty="0">
              <a:solidFill>
                <a:srgbClr val="666666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itre 1"/>
          <p:cNvSpPr txBox="1">
            <a:spLocks/>
          </p:cNvSpPr>
          <p:nvPr/>
        </p:nvSpPr>
        <p:spPr>
          <a:xfrm>
            <a:off x="1678720" y="59540"/>
            <a:ext cx="7237413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1) LE SCHEMA DE L’ANALYSE 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04" name="Rectangle 2"/>
          <p:cNvSpPr>
            <a:spLocks noChangeArrowheads="1"/>
          </p:cNvSpPr>
          <p:nvPr/>
        </p:nvSpPr>
        <p:spPr bwMode="auto">
          <a:xfrm>
            <a:off x="1684639" y="1062473"/>
            <a:ext cx="8835081" cy="455808"/>
          </a:xfrm>
          <a:prstGeom prst="rect">
            <a:avLst/>
          </a:prstGeom>
          <a:solidFill>
            <a:srgbClr val="666699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304598" algn="l"/>
                <a:tab pos="610277" algn="l"/>
                <a:tab pos="915955" algn="l"/>
                <a:tab pos="1221633" algn="l"/>
                <a:tab pos="1527311" algn="l"/>
                <a:tab pos="1832990" algn="l"/>
                <a:tab pos="2138667" algn="l"/>
                <a:tab pos="2444346" algn="l"/>
                <a:tab pos="2750024" algn="l"/>
                <a:tab pos="3055703" algn="l"/>
                <a:tab pos="3361380" algn="l"/>
                <a:tab pos="3667059" algn="l"/>
                <a:tab pos="3972737" algn="l"/>
                <a:tab pos="4278415" algn="l"/>
                <a:tab pos="4584093" algn="l"/>
                <a:tab pos="4889771" algn="l"/>
                <a:tab pos="5195450" algn="l"/>
                <a:tab pos="5501128" algn="l"/>
                <a:tab pos="5806806" algn="l"/>
                <a:tab pos="6112484" algn="l"/>
              </a:tabLst>
              <a:defRPr/>
            </a:pPr>
            <a:r>
              <a:rPr lang="fr-FR" sz="24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ANALYSE DE L’ÉVÈNEMENT INDÉSIRABLE</a:t>
            </a:r>
          </a:p>
        </p:txBody>
      </p:sp>
    </p:spTree>
    <p:extLst>
      <p:ext uri="{BB962C8B-B14F-4D97-AF65-F5344CB8AC3E}">
        <p14:creationId xmlns:p14="http://schemas.microsoft.com/office/powerpoint/2010/main" val="420159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5" grpId="0" animBg="1"/>
      <p:bldP spid="76" grpId="0" animBg="1"/>
      <p:bldP spid="77" grpId="0" animBg="1"/>
      <p:bldP spid="78" grpId="0" animBg="1"/>
      <p:bldP spid="84" grpId="0" animBg="1"/>
      <p:bldP spid="85" grpId="0" animBg="1"/>
      <p:bldP spid="95" grpId="0" animBg="1"/>
      <p:bldP spid="96" grpId="0" animBg="1"/>
      <p:bldP spid="97" grpId="0" animBg="1"/>
      <p:bldP spid="100" grpId="0" animBg="1"/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utoShape 2"/>
          <p:cNvSpPr>
            <a:spLocks noChangeArrowheads="1"/>
          </p:cNvSpPr>
          <p:nvPr/>
        </p:nvSpPr>
        <p:spPr bwMode="auto">
          <a:xfrm>
            <a:off x="2743200" y="2995612"/>
            <a:ext cx="6430566" cy="539354"/>
          </a:xfrm>
          <a:prstGeom prst="rightArrow">
            <a:avLst>
              <a:gd name="adj1" fmla="val 60704"/>
              <a:gd name="adj2" fmla="val 78655"/>
            </a:avLst>
          </a:prstGeom>
          <a:solidFill>
            <a:srgbClr val="D1E5F0"/>
          </a:solidFill>
          <a:ln w="9525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lIns="62209" tIns="31105" rIns="62209" bIns="31105" anchor="ctr"/>
          <a:lstStyle>
            <a:lvl1pPr defTabSz="828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defTabSz="828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defTabSz="828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defTabSz="828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defTabSz="828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fr-FR" altLang="fr-FR" sz="1200" kern="0">
              <a:solidFill>
                <a:prstClr val="white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3" name="Text Box 12"/>
          <p:cNvSpPr txBox="1">
            <a:spLocks noChangeArrowheads="1"/>
          </p:cNvSpPr>
          <p:nvPr/>
        </p:nvSpPr>
        <p:spPr bwMode="auto">
          <a:xfrm>
            <a:off x="3202782" y="3455195"/>
            <a:ext cx="1457325" cy="20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6" rIns="68573" bIns="34286">
            <a:spAutoFit/>
          </a:bodyPr>
          <a:lstStyle>
            <a:lvl1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4688" indent="-260350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900" b="1" kern="0">
                <a:solidFill>
                  <a:srgbClr val="FF33C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Chaîne d’événements</a:t>
            </a:r>
            <a:endParaRPr lang="fr-FR" altLang="fr-FR" sz="1350" kern="0">
              <a:solidFill>
                <a:prstClr val="black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04" name="Group 17"/>
          <p:cNvGrpSpPr>
            <a:grpSpLocks/>
          </p:cNvGrpSpPr>
          <p:nvPr/>
        </p:nvGrpSpPr>
        <p:grpSpPr bwMode="auto">
          <a:xfrm>
            <a:off x="4112421" y="3062288"/>
            <a:ext cx="421481" cy="385763"/>
            <a:chOff x="4236" y="3389"/>
            <a:chExt cx="354" cy="324"/>
          </a:xfrm>
        </p:grpSpPr>
        <p:pic>
          <p:nvPicPr>
            <p:cNvPr id="105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4" y="3389"/>
              <a:ext cx="336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Oval 19"/>
            <p:cNvSpPr>
              <a:spLocks noChangeArrowheads="1"/>
            </p:cNvSpPr>
            <p:nvPr/>
          </p:nvSpPr>
          <p:spPr bwMode="auto">
            <a:xfrm>
              <a:off x="4236" y="3408"/>
              <a:ext cx="354" cy="288"/>
            </a:xfrm>
            <a:prstGeom prst="ellips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1229" tIns="31839" rIns="61229" bIns="31839" anchor="ctr"/>
            <a:lstStyle>
              <a:lvl1pPr defTabSz="828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14338" defTabSz="828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8675" defTabSz="828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44600" defTabSz="828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58938" defTabSz="828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116138" defTabSz="828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73338" defTabSz="828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30538" defTabSz="828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87738" defTabSz="828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100000"/>
              </a:pPr>
              <a:endParaRPr lang="fr-FR" altLang="fr-FR" sz="1200" kern="0">
                <a:solidFill>
                  <a:prstClr val="white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7" name="Line 20"/>
            <p:cNvSpPr>
              <a:spLocks noChangeShapeType="1"/>
            </p:cNvSpPr>
            <p:nvPr/>
          </p:nvSpPr>
          <p:spPr bwMode="auto">
            <a:xfrm>
              <a:off x="4236" y="3551"/>
              <a:ext cx="354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/>
            <a:lstStyle/>
            <a:p>
              <a:endParaRPr lang="fr-FR" sz="1350" kern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8" name="Group 28"/>
          <p:cNvGrpSpPr>
            <a:grpSpLocks/>
          </p:cNvGrpSpPr>
          <p:nvPr/>
        </p:nvGrpSpPr>
        <p:grpSpPr bwMode="auto">
          <a:xfrm>
            <a:off x="7417596" y="3173016"/>
            <a:ext cx="946547" cy="175022"/>
            <a:chOff x="4003" y="1589"/>
            <a:chExt cx="979" cy="202"/>
          </a:xfrm>
        </p:grpSpPr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4003" y="1589"/>
              <a:ext cx="260" cy="202"/>
            </a:xfrm>
            <a:prstGeom prst="rect">
              <a:avLst/>
            </a:prstGeom>
            <a:noFill/>
            <a:ln w="9525" algn="ctr">
              <a:solidFill>
                <a:srgbClr val="0099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73" tIns="34286" rIns="68573" bIns="34286"/>
            <a:lstStyle>
              <a:lvl1pPr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74688" indent="-260350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36638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50975" indent="-206375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66900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3241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813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385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957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sz="600" b="1" kern="0" dirty="0">
                  <a:solidFill>
                    <a:srgbClr val="3366FF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C1</a:t>
              </a:r>
            </a:p>
          </p:txBody>
        </p:sp>
        <p:sp>
          <p:nvSpPr>
            <p:cNvPr id="110" name="Rectangle 30"/>
            <p:cNvSpPr>
              <a:spLocks noChangeArrowheads="1"/>
            </p:cNvSpPr>
            <p:nvPr/>
          </p:nvSpPr>
          <p:spPr bwMode="auto">
            <a:xfrm>
              <a:off x="4287" y="1589"/>
              <a:ext cx="272" cy="202"/>
            </a:xfrm>
            <a:prstGeom prst="rect">
              <a:avLst/>
            </a:prstGeom>
            <a:noFill/>
            <a:ln w="9525" algn="ctr">
              <a:solidFill>
                <a:srgbClr val="0099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73" tIns="34286" rIns="68573" bIns="34286"/>
            <a:lstStyle>
              <a:lvl1pPr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74688" indent="-260350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36638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50975" indent="-206375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66900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3241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813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385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957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sz="600" b="1" kern="0" dirty="0">
                  <a:solidFill>
                    <a:srgbClr val="3366FF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C2</a:t>
              </a:r>
            </a:p>
          </p:txBody>
        </p:sp>
        <p:sp>
          <p:nvSpPr>
            <p:cNvPr id="111" name="Rectangle 31"/>
            <p:cNvSpPr>
              <a:spLocks noChangeArrowheads="1"/>
            </p:cNvSpPr>
            <p:nvPr/>
          </p:nvSpPr>
          <p:spPr bwMode="auto">
            <a:xfrm>
              <a:off x="4710" y="1589"/>
              <a:ext cx="272" cy="202"/>
            </a:xfrm>
            <a:prstGeom prst="rect">
              <a:avLst/>
            </a:prstGeom>
            <a:noFill/>
            <a:ln w="9525" algn="ctr">
              <a:solidFill>
                <a:srgbClr val="0099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73" tIns="34286" rIns="68573" bIns="34286"/>
            <a:lstStyle>
              <a:lvl1pPr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74688" indent="-260350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36638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50975" indent="-206375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66900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3241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813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385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957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sz="600" b="1" kern="0">
                  <a:solidFill>
                    <a:srgbClr val="3366FF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Cn</a:t>
              </a:r>
            </a:p>
          </p:txBody>
        </p:sp>
      </p:grpSp>
      <p:pic>
        <p:nvPicPr>
          <p:cNvPr id="112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544" y="3053954"/>
            <a:ext cx="400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Text Box 34"/>
          <p:cNvSpPr txBox="1">
            <a:spLocks noChangeArrowheads="1"/>
          </p:cNvSpPr>
          <p:nvPr/>
        </p:nvSpPr>
        <p:spPr bwMode="auto">
          <a:xfrm>
            <a:off x="8471299" y="3170635"/>
            <a:ext cx="291703" cy="171450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68573" tIns="34286" rIns="68573" bIns="34286"/>
          <a:lstStyle>
            <a:lvl1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4688" indent="-260350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600" b="1" ker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EIG</a:t>
            </a:r>
            <a:endParaRPr lang="fr-FR" altLang="fr-FR" sz="600" kern="0">
              <a:solidFill>
                <a:prstClr val="black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4" name="Text Box 36"/>
          <p:cNvSpPr txBox="1">
            <a:spLocks noChangeArrowheads="1"/>
          </p:cNvSpPr>
          <p:nvPr/>
        </p:nvSpPr>
        <p:spPr bwMode="auto">
          <a:xfrm>
            <a:off x="3125393" y="2619376"/>
            <a:ext cx="810815" cy="253908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73" tIns="34286" rIns="68573" bIns="34286">
            <a:spAutoFit/>
          </a:bodyPr>
          <a:lstStyle>
            <a:lvl1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4688" indent="-260350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600" b="1" ker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DEBUT DE L</a:t>
            </a:r>
            <a:r>
              <a:rPr lang="fr-FR" altLang="fr-FR" sz="600" b="1" ker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’</a:t>
            </a:r>
            <a:r>
              <a:rPr lang="fr-FR" altLang="fr-FR" sz="600" b="1" ker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ACTION </a:t>
            </a:r>
            <a:endParaRPr lang="fr-FR" altLang="fr-FR" sz="600" kern="0">
              <a:solidFill>
                <a:prstClr val="black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15" name="Group 38"/>
          <p:cNvGrpSpPr>
            <a:grpSpLocks/>
          </p:cNvGrpSpPr>
          <p:nvPr/>
        </p:nvGrpSpPr>
        <p:grpSpPr bwMode="auto">
          <a:xfrm>
            <a:off x="3146823" y="3176589"/>
            <a:ext cx="946547" cy="175022"/>
            <a:chOff x="4003" y="1589"/>
            <a:chExt cx="979" cy="202"/>
          </a:xfrm>
        </p:grpSpPr>
        <p:sp>
          <p:nvSpPr>
            <p:cNvPr id="116" name="Rectangle 39"/>
            <p:cNvSpPr>
              <a:spLocks noChangeArrowheads="1"/>
            </p:cNvSpPr>
            <p:nvPr/>
          </p:nvSpPr>
          <p:spPr bwMode="auto">
            <a:xfrm>
              <a:off x="4003" y="1589"/>
              <a:ext cx="260" cy="202"/>
            </a:xfrm>
            <a:prstGeom prst="rect">
              <a:avLst/>
            </a:prstGeom>
            <a:noFill/>
            <a:ln w="9525" algn="ctr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73" tIns="34286" rIns="68573" bIns="34286"/>
            <a:lstStyle>
              <a:lvl1pPr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74688" indent="-260350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36638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50975" indent="-206375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66900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3241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813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385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957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sz="600" b="1" kern="0">
                  <a:solidFill>
                    <a:srgbClr val="FF00FF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E1</a:t>
              </a:r>
            </a:p>
          </p:txBody>
        </p:sp>
        <p:sp>
          <p:nvSpPr>
            <p:cNvPr id="117" name="Rectangle 40"/>
            <p:cNvSpPr>
              <a:spLocks noChangeArrowheads="1"/>
            </p:cNvSpPr>
            <p:nvPr/>
          </p:nvSpPr>
          <p:spPr bwMode="auto">
            <a:xfrm>
              <a:off x="4287" y="1589"/>
              <a:ext cx="272" cy="202"/>
            </a:xfrm>
            <a:prstGeom prst="rect">
              <a:avLst/>
            </a:prstGeom>
            <a:noFill/>
            <a:ln w="9525" algn="ctr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73" tIns="34286" rIns="68573" bIns="34286"/>
            <a:lstStyle>
              <a:lvl1pPr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74688" indent="-260350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36638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50975" indent="-206375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66900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3241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813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385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957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sz="600" b="1" kern="0">
                  <a:solidFill>
                    <a:srgbClr val="FF00FF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E2</a:t>
              </a:r>
            </a:p>
          </p:txBody>
        </p:sp>
        <p:sp>
          <p:nvSpPr>
            <p:cNvPr id="118" name="Rectangle 41"/>
            <p:cNvSpPr>
              <a:spLocks noChangeArrowheads="1"/>
            </p:cNvSpPr>
            <p:nvPr/>
          </p:nvSpPr>
          <p:spPr bwMode="auto">
            <a:xfrm>
              <a:off x="4710" y="1589"/>
              <a:ext cx="272" cy="202"/>
            </a:xfrm>
            <a:prstGeom prst="rect">
              <a:avLst/>
            </a:prstGeom>
            <a:noFill/>
            <a:ln w="9525" algn="ctr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73" tIns="34286" rIns="68573" bIns="34286"/>
            <a:lstStyle>
              <a:lvl1pPr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674688" indent="-260350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036638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450975" indent="-206375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66900" indent="-207963" defTabSz="4492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3241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813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385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95700" indent="-207963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sz="600" b="1" kern="0">
                  <a:solidFill>
                    <a:srgbClr val="FF00FF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En</a:t>
              </a:r>
            </a:p>
          </p:txBody>
        </p:sp>
      </p:grpSp>
      <p:sp>
        <p:nvSpPr>
          <p:cNvPr id="119" name="Text Box 45"/>
          <p:cNvSpPr txBox="1">
            <a:spLocks noChangeArrowheads="1"/>
          </p:cNvSpPr>
          <p:nvPr/>
        </p:nvSpPr>
        <p:spPr bwMode="auto">
          <a:xfrm>
            <a:off x="6042422" y="1376363"/>
            <a:ext cx="971550" cy="230832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900" b="1" kern="0">
                <a:solidFill>
                  <a:prstClr val="black"/>
                </a:solidFill>
                <a:latin typeface="Calibri"/>
              </a:rPr>
              <a:t>Je comprends</a:t>
            </a:r>
          </a:p>
        </p:txBody>
      </p:sp>
      <p:sp>
        <p:nvSpPr>
          <p:cNvPr id="120" name="Text Box 46"/>
          <p:cNvSpPr txBox="1">
            <a:spLocks noChangeArrowheads="1"/>
          </p:cNvSpPr>
          <p:nvPr/>
        </p:nvSpPr>
        <p:spPr bwMode="auto">
          <a:xfrm>
            <a:off x="7122320" y="1376363"/>
            <a:ext cx="485775" cy="23083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900" b="1" kern="0">
                <a:solidFill>
                  <a:prstClr val="black"/>
                </a:solidFill>
                <a:latin typeface="Calibri"/>
              </a:rPr>
              <a:t>J’agis</a:t>
            </a:r>
          </a:p>
        </p:txBody>
      </p:sp>
      <p:sp>
        <p:nvSpPr>
          <p:cNvPr id="121" name="Text Box 47"/>
          <p:cNvSpPr txBox="1">
            <a:spLocks noChangeArrowheads="1"/>
          </p:cNvSpPr>
          <p:nvPr/>
        </p:nvSpPr>
        <p:spPr bwMode="auto">
          <a:xfrm>
            <a:off x="5393531" y="1376363"/>
            <a:ext cx="539354" cy="23083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900" b="1" kern="0">
                <a:solidFill>
                  <a:prstClr val="black"/>
                </a:solidFill>
                <a:latin typeface="Calibri"/>
              </a:rPr>
              <a:t>Je vois</a:t>
            </a:r>
          </a:p>
        </p:txBody>
      </p:sp>
      <p:sp>
        <p:nvSpPr>
          <p:cNvPr id="122" name="Line 49"/>
          <p:cNvSpPr>
            <a:spLocks noChangeShapeType="1"/>
          </p:cNvSpPr>
          <p:nvPr/>
        </p:nvSpPr>
        <p:spPr bwMode="auto">
          <a:xfrm>
            <a:off x="5650007" y="1604031"/>
            <a:ext cx="313915" cy="642796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Line 50"/>
          <p:cNvSpPr>
            <a:spLocks noChangeShapeType="1"/>
          </p:cNvSpPr>
          <p:nvPr/>
        </p:nvSpPr>
        <p:spPr bwMode="auto">
          <a:xfrm flipH="1">
            <a:off x="6396117" y="1604031"/>
            <a:ext cx="148128" cy="642797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Line 51"/>
          <p:cNvSpPr>
            <a:spLocks noChangeShapeType="1"/>
          </p:cNvSpPr>
          <p:nvPr/>
        </p:nvSpPr>
        <p:spPr bwMode="auto">
          <a:xfrm flipH="1">
            <a:off x="6791179" y="1604032"/>
            <a:ext cx="533378" cy="642797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Rectangle 11"/>
          <p:cNvSpPr>
            <a:spLocks noChangeArrowheads="1"/>
          </p:cNvSpPr>
          <p:nvPr/>
        </p:nvSpPr>
        <p:spPr bwMode="auto">
          <a:xfrm>
            <a:off x="2555789" y="2141384"/>
            <a:ext cx="6672540" cy="1797431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/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6" name="Text Box 13"/>
          <p:cNvSpPr txBox="1">
            <a:spLocks noChangeArrowheads="1"/>
          </p:cNvSpPr>
          <p:nvPr/>
        </p:nvSpPr>
        <p:spPr bwMode="auto">
          <a:xfrm>
            <a:off x="3062221" y="5117861"/>
            <a:ext cx="1148161" cy="553996"/>
          </a:xfrm>
          <a:prstGeom prst="rect">
            <a:avLst/>
          </a:prstGeom>
          <a:gradFill rotWithShape="1">
            <a:gsLst>
              <a:gs pos="0">
                <a:srgbClr val="FF99CC">
                  <a:alpha val="56000"/>
                </a:srgbClr>
              </a:gs>
              <a:gs pos="100000">
                <a:srgbClr val="FFFFFF"/>
              </a:gs>
            </a:gsLst>
            <a:lin ang="2700000" scaled="1"/>
          </a:gradFill>
          <a:ln w="15875" algn="ctr">
            <a:solidFill>
              <a:srgbClr val="FF00FF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D </a:t>
            </a:r>
            <a:r>
              <a:rPr lang="fr-FR" sz="1050" b="1" kern="0" dirty="0">
                <a:solidFill>
                  <a:srgbClr val="FF00FF"/>
                </a:solidFill>
                <a:latin typeface="Calibri" panose="020F0502020204030204" pitchFamily="34" charset="0"/>
              </a:rPr>
              <a:t>: Recherche des causes latentes ou profondes</a:t>
            </a:r>
            <a:endParaRPr lang="fr-FR" sz="105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Text Box 14"/>
          <p:cNvSpPr txBox="1">
            <a:spLocks noChangeArrowheads="1"/>
          </p:cNvSpPr>
          <p:nvPr/>
        </p:nvSpPr>
        <p:spPr bwMode="auto">
          <a:xfrm>
            <a:off x="2870888" y="4140795"/>
            <a:ext cx="1521647" cy="553996"/>
          </a:xfrm>
          <a:prstGeom prst="rect">
            <a:avLst/>
          </a:prstGeom>
          <a:gradFill rotWithShape="1">
            <a:gsLst>
              <a:gs pos="0">
                <a:srgbClr val="FF99CC">
                  <a:alpha val="56000"/>
                </a:srgbClr>
              </a:gs>
              <a:gs pos="100000">
                <a:srgbClr val="FFFFFF"/>
              </a:gs>
            </a:gsLst>
            <a:lin ang="2700000" scaled="1"/>
          </a:gradFill>
          <a:ln w="15875" algn="ctr">
            <a:solidFill>
              <a:srgbClr val="FF00FF"/>
            </a:solidFill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C </a:t>
            </a:r>
            <a:r>
              <a:rPr lang="fr-FR" sz="1050" b="1" kern="0" dirty="0">
                <a:solidFill>
                  <a:srgbClr val="FF00FF"/>
                </a:solidFill>
                <a:latin typeface="Calibri" panose="020F0502020204030204" pitchFamily="34" charset="0"/>
              </a:rPr>
              <a:t>: Complément sur les causes immédiates possibles</a:t>
            </a:r>
            <a:endParaRPr lang="fr-FR" sz="105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AutoShape 15"/>
          <p:cNvSpPr>
            <a:spLocks noChangeArrowheads="1"/>
          </p:cNvSpPr>
          <p:nvPr/>
        </p:nvSpPr>
        <p:spPr bwMode="auto">
          <a:xfrm>
            <a:off x="3555875" y="4759774"/>
            <a:ext cx="169578" cy="313439"/>
          </a:xfrm>
          <a:prstGeom prst="downArrow">
            <a:avLst>
              <a:gd name="adj1" fmla="val 50000"/>
              <a:gd name="adj2" fmla="val 39809"/>
            </a:avLst>
          </a:prstGeom>
          <a:gradFill rotWithShape="0">
            <a:gsLst>
              <a:gs pos="0">
                <a:srgbClr val="FF99CC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9" name="AutoShape 16"/>
          <p:cNvSpPr>
            <a:spLocks noChangeArrowheads="1"/>
          </p:cNvSpPr>
          <p:nvPr/>
        </p:nvSpPr>
        <p:spPr bwMode="auto">
          <a:xfrm>
            <a:off x="3556957" y="3778032"/>
            <a:ext cx="167417" cy="324304"/>
          </a:xfrm>
          <a:prstGeom prst="downArrow">
            <a:avLst>
              <a:gd name="adj1" fmla="val 50000"/>
              <a:gd name="adj2" fmla="val 55161"/>
            </a:avLst>
          </a:prstGeom>
          <a:gradFill rotWithShape="0">
            <a:gsLst>
              <a:gs pos="0">
                <a:srgbClr val="FF99CC"/>
              </a:gs>
              <a:gs pos="100000">
                <a:srgbClr val="FFFFFF"/>
              </a:gs>
            </a:gsLst>
            <a:lin ang="2700000" scaled="1"/>
          </a:gradFill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0" name="Text Box 6"/>
          <p:cNvSpPr txBox="1">
            <a:spLocks noChangeArrowheads="1"/>
          </p:cNvSpPr>
          <p:nvPr/>
        </p:nvSpPr>
        <p:spPr bwMode="auto">
          <a:xfrm>
            <a:off x="4841083" y="3402686"/>
            <a:ext cx="881372" cy="5556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7499" tIns="35100" rIns="67499" bIns="35100">
            <a:spAutoFit/>
          </a:bodyPr>
          <a:lstStyle/>
          <a:p>
            <a:pPr defTabSz="337002"/>
            <a:r>
              <a:rPr lang="fr-FR" sz="105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Temps</a:t>
            </a:r>
          </a:p>
          <a:p>
            <a:pPr defTabSz="337002"/>
            <a:r>
              <a:rPr lang="fr-FR" sz="105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Lieu</a:t>
            </a:r>
          </a:p>
          <a:p>
            <a:pPr defTabSz="337002"/>
            <a:r>
              <a:rPr lang="fr-FR" sz="105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Intervenants</a:t>
            </a:r>
            <a:endParaRPr lang="fr-FR" sz="105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2743201" y="5082451"/>
            <a:ext cx="1790701" cy="68050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350" ker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3" name="Group 3"/>
          <p:cNvGrpSpPr>
            <a:grpSpLocks/>
          </p:cNvGrpSpPr>
          <p:nvPr/>
        </p:nvGrpSpPr>
        <p:grpSpPr bwMode="auto">
          <a:xfrm>
            <a:off x="5811931" y="2247053"/>
            <a:ext cx="1098476" cy="1108500"/>
            <a:chOff x="2823" y="827"/>
            <a:chExt cx="922" cy="931"/>
          </a:xfrm>
        </p:grpSpPr>
        <p:sp>
          <p:nvSpPr>
            <p:cNvPr id="134" name="Oval 4"/>
            <p:cNvSpPr>
              <a:spLocks noChangeArrowheads="1"/>
            </p:cNvSpPr>
            <p:nvPr/>
          </p:nvSpPr>
          <p:spPr bwMode="auto">
            <a:xfrm>
              <a:off x="2878" y="1622"/>
              <a:ext cx="136" cy="136"/>
            </a:xfrm>
            <a:prstGeom prst="ellipse">
              <a:avLst/>
            </a:prstGeom>
            <a:solidFill>
              <a:srgbClr val="CC99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fr-FR" sz="105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5" name="Oval 5"/>
            <p:cNvSpPr>
              <a:spLocks noChangeArrowheads="1"/>
            </p:cNvSpPr>
            <p:nvPr/>
          </p:nvSpPr>
          <p:spPr bwMode="auto">
            <a:xfrm>
              <a:off x="3232" y="1621"/>
              <a:ext cx="136" cy="136"/>
            </a:xfrm>
            <a:prstGeom prst="ellipse">
              <a:avLst/>
            </a:prstGeom>
            <a:solidFill>
              <a:srgbClr val="CC99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fr-FR" sz="105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6" name="Oval 6"/>
            <p:cNvSpPr>
              <a:spLocks noChangeArrowheads="1"/>
            </p:cNvSpPr>
            <p:nvPr/>
          </p:nvSpPr>
          <p:spPr bwMode="auto">
            <a:xfrm>
              <a:off x="3554" y="1621"/>
              <a:ext cx="136" cy="136"/>
            </a:xfrm>
            <a:prstGeom prst="ellipse">
              <a:avLst/>
            </a:prstGeom>
            <a:solidFill>
              <a:srgbClr val="CC99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fr-FR" sz="105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7" name="Text Box 7"/>
            <p:cNvSpPr txBox="1">
              <a:spLocks noChangeArrowheads="1"/>
            </p:cNvSpPr>
            <p:nvPr/>
          </p:nvSpPr>
          <p:spPr bwMode="auto">
            <a:xfrm rot="10800000">
              <a:off x="2823" y="827"/>
              <a:ext cx="241" cy="690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15875" algn="ctr">
              <a:solidFill>
                <a:srgbClr val="9900CC"/>
              </a:solidFill>
              <a:miter lim="800000"/>
              <a:headEnd/>
              <a:tailEnd/>
            </a:ln>
          </p:spPr>
          <p:txBody>
            <a:bodyPr vert="eaVert" lIns="68579" tIns="34289" rIns="68579" bIns="34289"/>
            <a:lstStyle/>
            <a:p>
              <a:pPr defTabSz="337002"/>
              <a:r>
                <a:rPr lang="fr-FR" sz="1050" b="1" kern="0" dirty="0">
                  <a:solidFill>
                    <a:srgbClr val="9900CC"/>
                  </a:solidFill>
                  <a:latin typeface="Calibri"/>
                </a:rPr>
                <a:t>Détection </a:t>
              </a:r>
              <a:endParaRPr lang="fr-FR" sz="1050" b="1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Text Box 8"/>
            <p:cNvSpPr txBox="1">
              <a:spLocks noChangeArrowheads="1"/>
            </p:cNvSpPr>
            <p:nvPr/>
          </p:nvSpPr>
          <p:spPr bwMode="auto">
            <a:xfrm rot="10800000">
              <a:off x="3182" y="827"/>
              <a:ext cx="241" cy="699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15875" algn="ctr">
              <a:solidFill>
                <a:srgbClr val="9900CC"/>
              </a:solidFill>
              <a:miter lim="800000"/>
              <a:headEnd/>
              <a:tailEnd/>
            </a:ln>
          </p:spPr>
          <p:txBody>
            <a:bodyPr vert="eaVert" lIns="68579" tIns="34289" rIns="68579" bIns="34289"/>
            <a:lstStyle/>
            <a:p>
              <a:pPr defTabSz="337002"/>
              <a:r>
                <a:rPr lang="fr-FR" sz="1050" b="1" kern="0" dirty="0">
                  <a:solidFill>
                    <a:srgbClr val="9900CC"/>
                  </a:solidFill>
                  <a:latin typeface="Calibri"/>
                </a:rPr>
                <a:t>Identification  </a:t>
              </a:r>
              <a:endParaRPr lang="fr-FR" sz="1050" b="1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 rot="10800000">
              <a:off x="3504" y="827"/>
              <a:ext cx="241" cy="699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15875" algn="ctr">
              <a:solidFill>
                <a:srgbClr val="9900CC"/>
              </a:solidFill>
              <a:miter lim="800000"/>
              <a:headEnd/>
              <a:tailEnd/>
            </a:ln>
          </p:spPr>
          <p:txBody>
            <a:bodyPr vert="eaVert" lIns="68579" tIns="34289" rIns="68579" bIns="34289"/>
            <a:lstStyle/>
            <a:p>
              <a:pPr defTabSz="337002"/>
              <a:r>
                <a:rPr lang="fr-FR" sz="1050" b="1" kern="0" dirty="0">
                  <a:solidFill>
                    <a:srgbClr val="9900CC"/>
                  </a:solidFill>
                  <a:latin typeface="Calibri"/>
                </a:rPr>
                <a:t>Récupération </a:t>
              </a:r>
              <a:endParaRPr lang="fr-FR" sz="1050" b="1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0" name="Text Box 21"/>
          <p:cNvSpPr txBox="1">
            <a:spLocks noChangeArrowheads="1"/>
          </p:cNvSpPr>
          <p:nvPr/>
        </p:nvSpPr>
        <p:spPr bwMode="auto">
          <a:xfrm>
            <a:off x="5949107" y="4589086"/>
            <a:ext cx="865171" cy="230830"/>
          </a:xfrm>
          <a:prstGeom prst="rect">
            <a:avLst/>
          </a:prstGeom>
          <a:gradFill rotWithShape="1">
            <a:gsLst>
              <a:gs pos="0">
                <a:srgbClr val="CC99FF">
                  <a:alpha val="56000"/>
                </a:srgbClr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5875" algn="ctr">
            <a:solidFill>
              <a:srgbClr val="9900CC"/>
            </a:solidFill>
            <a:miter lim="800000"/>
            <a:headEnd/>
            <a:tailEnd/>
          </a:ln>
        </p:spPr>
        <p:txBody>
          <a:bodyPr lIns="68579" tIns="34289" rIns="68579" bIns="34289" anchor="ctr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F </a:t>
            </a:r>
            <a:r>
              <a:rPr lang="fr-FR" sz="1050" b="1" kern="0" dirty="0">
                <a:solidFill>
                  <a:srgbClr val="9900CC"/>
                </a:solidFill>
                <a:latin typeface="Calibri"/>
              </a:rPr>
              <a:t>: Evitabilité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AutoShape 23"/>
          <p:cNvSpPr>
            <a:spLocks noChangeArrowheads="1"/>
          </p:cNvSpPr>
          <p:nvPr/>
        </p:nvSpPr>
        <p:spPr bwMode="auto">
          <a:xfrm>
            <a:off x="6306623" y="4198852"/>
            <a:ext cx="168498" cy="313439"/>
          </a:xfrm>
          <a:prstGeom prst="downArrow">
            <a:avLst>
              <a:gd name="adj1" fmla="val 50000"/>
              <a:gd name="adj2" fmla="val 40385"/>
            </a:avLst>
          </a:prstGeom>
          <a:gradFill rotWithShape="0">
            <a:gsLst>
              <a:gs pos="0">
                <a:srgbClr val="CC99FF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15875">
            <a:solidFill>
              <a:srgbClr val="9900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AutoShape 34"/>
          <p:cNvSpPr>
            <a:spLocks noChangeArrowheads="1"/>
          </p:cNvSpPr>
          <p:nvPr/>
        </p:nvSpPr>
        <p:spPr bwMode="auto">
          <a:xfrm>
            <a:off x="7968060" y="3550766"/>
            <a:ext cx="167418" cy="332452"/>
          </a:xfrm>
          <a:prstGeom prst="downArrow">
            <a:avLst>
              <a:gd name="adj1" fmla="val 50000"/>
              <a:gd name="adj2" fmla="val 62097"/>
            </a:avLst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15875">
            <a:solidFill>
              <a:srgbClr val="00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Text Box 38"/>
          <p:cNvSpPr txBox="1">
            <a:spLocks noChangeArrowheads="1"/>
          </p:cNvSpPr>
          <p:nvPr/>
        </p:nvSpPr>
        <p:spPr bwMode="auto">
          <a:xfrm>
            <a:off x="8526257" y="2627558"/>
            <a:ext cx="656709" cy="34624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900" b="1" kern="0" dirty="0">
                <a:solidFill>
                  <a:srgbClr val="FF0000"/>
                </a:solidFill>
                <a:latin typeface="Calibri"/>
              </a:rPr>
              <a:t>LA FIN DE L</a:t>
            </a:r>
            <a:r>
              <a:rPr lang="fr-FR" sz="900" b="1" kern="0" dirty="0">
                <a:solidFill>
                  <a:srgbClr val="FF0000"/>
                </a:solidFill>
                <a:latin typeface="Times New Roman" pitchFamily="18" charset="0"/>
              </a:rPr>
              <a:t>’</a:t>
            </a:r>
            <a:r>
              <a:rPr lang="fr-FR" sz="900" b="1" kern="0" dirty="0">
                <a:solidFill>
                  <a:srgbClr val="FF0000"/>
                </a:solidFill>
                <a:latin typeface="Calibri"/>
              </a:rPr>
              <a:t>ACTION </a:t>
            </a:r>
            <a:endParaRPr lang="fr-FR" sz="900" b="1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Text Box 43"/>
          <p:cNvSpPr txBox="1">
            <a:spLocks noChangeArrowheads="1"/>
          </p:cNvSpPr>
          <p:nvPr/>
        </p:nvSpPr>
        <p:spPr bwMode="auto">
          <a:xfrm>
            <a:off x="8471171" y="3615862"/>
            <a:ext cx="515215" cy="219291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25" b="1" kern="0" dirty="0">
                <a:solidFill>
                  <a:srgbClr val="FF0000"/>
                </a:solidFill>
                <a:latin typeface="Calibri"/>
              </a:rPr>
              <a:t>DECES </a:t>
            </a:r>
            <a:endParaRPr lang="fr-FR" sz="8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Text Box 13"/>
          <p:cNvSpPr txBox="1">
            <a:spLocks noChangeArrowheads="1"/>
          </p:cNvSpPr>
          <p:nvPr/>
        </p:nvSpPr>
        <p:spPr bwMode="auto">
          <a:xfrm>
            <a:off x="3062956" y="5122357"/>
            <a:ext cx="1148161" cy="553996"/>
          </a:xfrm>
          <a:prstGeom prst="rect">
            <a:avLst/>
          </a:prstGeom>
          <a:gradFill rotWithShape="1">
            <a:gsLst>
              <a:gs pos="0">
                <a:srgbClr val="FF99CC">
                  <a:alpha val="56000"/>
                </a:srgbClr>
              </a:gs>
              <a:gs pos="100000">
                <a:srgbClr val="FFFFFF"/>
              </a:gs>
            </a:gsLst>
            <a:lin ang="2700000" scaled="1"/>
          </a:gradFill>
          <a:ln w="15875" algn="ctr">
            <a:solidFill>
              <a:srgbClr val="FF00FF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D </a:t>
            </a:r>
            <a:r>
              <a:rPr lang="fr-FR" sz="1050" b="1" kern="0" dirty="0">
                <a:solidFill>
                  <a:srgbClr val="FF00FF"/>
                </a:solidFill>
                <a:latin typeface="Calibri"/>
              </a:rPr>
              <a:t>: Recherche des causes latentes ou profondes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Titre 1">
            <a:extLst>
              <a:ext uri="{FF2B5EF4-FFF2-40B4-BE49-F238E27FC236}">
                <a16:creationId xmlns:a16="http://schemas.microsoft.com/office/drawing/2014/main" id="{E6DA2810-DC9B-4457-984F-FC416B78BA13}"/>
              </a:ext>
            </a:extLst>
          </p:cNvPr>
          <p:cNvSpPr txBox="1">
            <a:spLocks/>
          </p:cNvSpPr>
          <p:nvPr/>
        </p:nvSpPr>
        <p:spPr>
          <a:xfrm>
            <a:off x="1678720" y="59540"/>
            <a:ext cx="7237413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1) LE SCHEMA DE L’ANALYSE : LES TROIS POINTS IMPORTANTS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1" name="Flèche droite 4">
            <a:extLst>
              <a:ext uri="{FF2B5EF4-FFF2-40B4-BE49-F238E27FC236}">
                <a16:creationId xmlns:a16="http://schemas.microsoft.com/office/drawing/2014/main" id="{51B3BA84-21C5-454B-98EF-13A13DC035BB}"/>
              </a:ext>
            </a:extLst>
          </p:cNvPr>
          <p:cNvSpPr/>
          <p:nvPr/>
        </p:nvSpPr>
        <p:spPr>
          <a:xfrm rot="3238192">
            <a:off x="4297985" y="3632520"/>
            <a:ext cx="712888" cy="161692"/>
          </a:xfrm>
          <a:prstGeom prst="rightArrow">
            <a:avLst>
              <a:gd name="adj1" fmla="val 50000"/>
              <a:gd name="adj2" fmla="val 139695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350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id="{1C7B0CBC-00B9-42E2-9CEA-7DBD9F1A1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16537">
            <a:off x="5587267" y="3360314"/>
            <a:ext cx="1469696" cy="564673"/>
          </a:xfrm>
          <a:prstGeom prst="rect">
            <a:avLst/>
          </a:prstGeom>
        </p:spPr>
      </p:pic>
      <p:sp>
        <p:nvSpPr>
          <p:cNvPr id="54" name="AutoShape 26">
            <a:extLst>
              <a:ext uri="{FF2B5EF4-FFF2-40B4-BE49-F238E27FC236}">
                <a16:creationId xmlns:a16="http://schemas.microsoft.com/office/drawing/2014/main" id="{58BFAAFE-BBF2-4749-A4AB-E6AFD9C8945D}"/>
              </a:ext>
            </a:extLst>
          </p:cNvPr>
          <p:cNvSpPr>
            <a:spLocks/>
          </p:cNvSpPr>
          <p:nvPr/>
        </p:nvSpPr>
        <p:spPr bwMode="auto">
          <a:xfrm rot="5400000">
            <a:off x="6320125" y="3445574"/>
            <a:ext cx="120973" cy="1098476"/>
          </a:xfrm>
          <a:prstGeom prst="rightBrace">
            <a:avLst>
              <a:gd name="adj1" fmla="val 75670"/>
              <a:gd name="adj2" fmla="val 48338"/>
            </a:avLst>
          </a:prstGeom>
          <a:noFill/>
          <a:ln w="19050">
            <a:solidFill>
              <a:srgbClr val="9900CC"/>
            </a:solidFill>
            <a:round/>
            <a:headEnd/>
            <a:tailEnd/>
          </a:ln>
        </p:spPr>
        <p:txBody>
          <a:bodyPr rot="10800000" vert="eaVert" wrap="none" lIns="61235" tIns="31842" rIns="61235" bIns="31842" anchor="ctr"/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Rectangle 52">
            <a:extLst>
              <a:ext uri="{FF2B5EF4-FFF2-40B4-BE49-F238E27FC236}">
                <a16:creationId xmlns:a16="http://schemas.microsoft.com/office/drawing/2014/main" id="{72A1C958-4A70-45C2-B8AB-2C2664B24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1607" y="1214439"/>
            <a:ext cx="2538413" cy="372665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AE5971-E4B0-4948-8110-54D2673ED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135" y="1956007"/>
            <a:ext cx="2538413" cy="386407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0DEDFCE-9A58-48F5-B988-47234FD3D5C8}"/>
              </a:ext>
            </a:extLst>
          </p:cNvPr>
          <p:cNvSpPr/>
          <p:nvPr/>
        </p:nvSpPr>
        <p:spPr>
          <a:xfrm>
            <a:off x="6306623" y="914400"/>
            <a:ext cx="376226" cy="290272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20BECBE0-8A0B-4996-A8F0-E2B773D90B90}"/>
              </a:ext>
            </a:extLst>
          </p:cNvPr>
          <p:cNvSpPr/>
          <p:nvPr/>
        </p:nvSpPr>
        <p:spPr>
          <a:xfrm>
            <a:off x="3477228" y="1654184"/>
            <a:ext cx="376226" cy="290272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8" name="Text Box 22">
            <a:extLst>
              <a:ext uri="{FF2B5EF4-FFF2-40B4-BE49-F238E27FC236}">
                <a16:creationId xmlns:a16="http://schemas.microsoft.com/office/drawing/2014/main" id="{376B2933-2303-45A2-91F3-8807AF36D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1754" y="4024144"/>
            <a:ext cx="1421130" cy="392413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FFFFFF"/>
              </a:gs>
            </a:gsLst>
            <a:lin ang="2700000" scaled="1"/>
          </a:gradFill>
          <a:ln w="15875" algn="ctr">
            <a:solidFill>
              <a:srgbClr val="006600"/>
            </a:solidFill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E </a:t>
            </a:r>
            <a:r>
              <a:rPr lang="fr-FR" sz="1050" b="1" kern="0" dirty="0">
                <a:solidFill>
                  <a:srgbClr val="0099CC"/>
                </a:solidFill>
                <a:latin typeface="Calibri"/>
              </a:rPr>
              <a:t>: Barrières qui ont ou n’ont pas fonctionné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ectangle 52">
            <a:extLst>
              <a:ext uri="{FF2B5EF4-FFF2-40B4-BE49-F238E27FC236}">
                <a16:creationId xmlns:a16="http://schemas.microsoft.com/office/drawing/2014/main" id="{686D5C62-01E3-4F97-AC00-64C96B9C0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3002" y="2534140"/>
            <a:ext cx="2538413" cy="278134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43F08D5F-6A1F-49FF-A9A2-12C6297C1ECC}"/>
              </a:ext>
            </a:extLst>
          </p:cNvPr>
          <p:cNvSpPr/>
          <p:nvPr/>
        </p:nvSpPr>
        <p:spPr>
          <a:xfrm>
            <a:off x="8458018" y="2302469"/>
            <a:ext cx="376226" cy="216641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61" name="Text Box 27">
            <a:extLst>
              <a:ext uri="{FF2B5EF4-FFF2-40B4-BE49-F238E27FC236}">
                <a16:creationId xmlns:a16="http://schemas.microsoft.com/office/drawing/2014/main" id="{78903171-3D17-471D-B96A-70DB4ABCD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127" y="4024144"/>
            <a:ext cx="1187045" cy="392413"/>
          </a:xfrm>
          <a:prstGeom prst="rect">
            <a:avLst/>
          </a:prstGeom>
          <a:gradFill rotWithShape="1">
            <a:gsLst>
              <a:gs pos="0">
                <a:srgbClr val="99CCFF">
                  <a:alpha val="56000"/>
                </a:srgbClr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15875" algn="ctr">
            <a:solidFill>
              <a:srgbClr val="0099CC"/>
            </a:solidFill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 algn="ctr" defTabSz="337002"/>
            <a:r>
              <a:rPr lang="fr-FR" sz="1050" b="1" kern="0" dirty="0">
                <a:solidFill>
                  <a:srgbClr val="000000"/>
                </a:solidFill>
                <a:latin typeface="Calibri"/>
              </a:rPr>
              <a:t>B </a:t>
            </a:r>
            <a:r>
              <a:rPr lang="fr-FR" sz="1050" b="1" kern="0" dirty="0">
                <a:solidFill>
                  <a:srgbClr val="0099CC"/>
                </a:solidFill>
                <a:latin typeface="Calibri"/>
              </a:rPr>
              <a:t>: Conséquences potentielles </a:t>
            </a: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9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9" presetClass="emph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8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" dur="18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18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8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40" grpId="0" animBg="1"/>
      <p:bldP spid="141" grpId="0" animBg="1"/>
      <p:bldP spid="144" grpId="0" animBg="1"/>
      <p:bldP spid="146" grpId="0" animBg="1"/>
      <p:bldP spid="148" grpId="0" animBg="1"/>
      <p:bldP spid="51" grpId="0" animBg="1"/>
      <p:bldP spid="54" grpId="0" animBg="1"/>
      <p:bldP spid="55" grpId="0" animBg="1"/>
      <p:bldP spid="56" grpId="0" animBg="1"/>
      <p:bldP spid="2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3287689" y="6525345"/>
            <a:ext cx="5228183" cy="14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defTabSz="914400">
              <a:buClrTx/>
              <a:buSzTx/>
              <a:defRPr/>
            </a:pPr>
            <a:endParaRPr lang="fr-FR" altLang="fr-FR" sz="800" kern="0" dirty="0">
              <a:solidFill>
                <a:srgbClr val="666666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itre 1"/>
          <p:cNvSpPr txBox="1">
            <a:spLocks/>
          </p:cNvSpPr>
          <p:nvPr/>
        </p:nvSpPr>
        <p:spPr>
          <a:xfrm>
            <a:off x="1678720" y="59540"/>
            <a:ext cx="7237413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1) LE SCHEMA DE L’ANALYSE 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52" name="table">
            <a:extLst>
              <a:ext uri="{FF2B5EF4-FFF2-40B4-BE49-F238E27FC236}">
                <a16:creationId xmlns:a16="http://schemas.microsoft.com/office/drawing/2014/main" id="{51C25BB3-5658-46E9-B262-ED760A62D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343" y="1468522"/>
            <a:ext cx="5147956" cy="4404132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F0B10AD1-3406-4503-8489-B6C1D04C9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984" y="1051704"/>
            <a:ext cx="5147315" cy="2641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6348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regular"/>
              </a:rPr>
              <a:t>Les différences entre causes immédiates et profondes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DB6D23D-82EC-4D1E-A7DC-087D0570104A}"/>
              </a:ext>
            </a:extLst>
          </p:cNvPr>
          <p:cNvSpPr/>
          <p:nvPr/>
        </p:nvSpPr>
        <p:spPr>
          <a:xfrm>
            <a:off x="3522342" y="985346"/>
            <a:ext cx="5147315" cy="365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5FED347-5FBE-4777-A490-B76C3E59BFE5}"/>
              </a:ext>
            </a:extLst>
          </p:cNvPr>
          <p:cNvSpPr/>
          <p:nvPr/>
        </p:nvSpPr>
        <p:spPr>
          <a:xfrm>
            <a:off x="3521700" y="1350471"/>
            <a:ext cx="5147315" cy="45221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22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1504" y="980728"/>
            <a:ext cx="8928992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kern="0" dirty="0">
                <a:solidFill>
                  <a:schemeClr val="tx1"/>
                </a:solidFill>
              </a:rPr>
              <a:t>PROCESSUS MANAGEMENT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631504" y="1844824"/>
            <a:ext cx="8928992" cy="21602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kern="0" dirty="0">
                <a:solidFill>
                  <a:schemeClr val="tx1"/>
                </a:solidFill>
              </a:rPr>
              <a:t>PROCESSUS ACTIVITE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1504" y="5085184"/>
            <a:ext cx="8928992" cy="2160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kern="0" dirty="0">
                <a:solidFill>
                  <a:schemeClr val="bg1"/>
                </a:solidFill>
              </a:rPr>
              <a:t>PROCESSUS SUPPORT</a:t>
            </a:r>
          </a:p>
        </p:txBody>
      </p:sp>
      <p:sp>
        <p:nvSpPr>
          <p:cNvPr id="8" name="Flèche : chevron 7"/>
          <p:cNvSpPr/>
          <p:nvPr/>
        </p:nvSpPr>
        <p:spPr>
          <a:xfrm>
            <a:off x="1883532" y="2254783"/>
            <a:ext cx="1476164" cy="504056"/>
          </a:xfrm>
          <a:prstGeom prst="chevron">
            <a:avLst>
              <a:gd name="adj" fmla="val 16873"/>
            </a:avLst>
          </a:prstGeom>
          <a:solidFill>
            <a:srgbClr val="00B0F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300" b="1" kern="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PLANIFICATION</a:t>
            </a:r>
          </a:p>
        </p:txBody>
      </p:sp>
      <p:sp>
        <p:nvSpPr>
          <p:cNvPr id="9" name="Flèche : chevron 8"/>
          <p:cNvSpPr/>
          <p:nvPr/>
        </p:nvSpPr>
        <p:spPr>
          <a:xfrm>
            <a:off x="3359696" y="2254783"/>
            <a:ext cx="1476164" cy="504056"/>
          </a:xfrm>
          <a:prstGeom prst="chevron">
            <a:avLst>
              <a:gd name="adj" fmla="val 16873"/>
            </a:avLst>
          </a:prstGeom>
          <a:solidFill>
            <a:srgbClr val="00B0F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300" b="1" kern="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PREPARATION</a:t>
            </a:r>
          </a:p>
        </p:txBody>
      </p:sp>
      <p:sp>
        <p:nvSpPr>
          <p:cNvPr id="10" name="Flèche : chevron 9"/>
          <p:cNvSpPr/>
          <p:nvPr/>
        </p:nvSpPr>
        <p:spPr>
          <a:xfrm>
            <a:off x="7437519" y="2254783"/>
            <a:ext cx="1476164" cy="504056"/>
          </a:xfrm>
          <a:prstGeom prst="chevron">
            <a:avLst>
              <a:gd name="adj" fmla="val 16873"/>
            </a:avLst>
          </a:prstGeom>
          <a:solidFill>
            <a:srgbClr val="00B0F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300" b="1" kern="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POST ACTION</a:t>
            </a:r>
          </a:p>
        </p:txBody>
      </p:sp>
      <p:sp>
        <p:nvSpPr>
          <p:cNvPr id="11" name="Flèche : chevron 10"/>
          <p:cNvSpPr/>
          <p:nvPr/>
        </p:nvSpPr>
        <p:spPr>
          <a:xfrm>
            <a:off x="8904312" y="2254783"/>
            <a:ext cx="1476164" cy="504056"/>
          </a:xfrm>
          <a:prstGeom prst="chevron">
            <a:avLst>
              <a:gd name="adj" fmla="val 16873"/>
            </a:avLst>
          </a:prstGeom>
          <a:solidFill>
            <a:srgbClr val="00B0F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300" b="1" kern="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SORTIE DU PROCESSUS</a:t>
            </a:r>
          </a:p>
        </p:txBody>
      </p:sp>
      <p:sp>
        <p:nvSpPr>
          <p:cNvPr id="12" name="Flèche : chevron 11"/>
          <p:cNvSpPr/>
          <p:nvPr/>
        </p:nvSpPr>
        <p:spPr>
          <a:xfrm>
            <a:off x="4835860" y="2254783"/>
            <a:ext cx="2601659" cy="504056"/>
          </a:xfrm>
          <a:prstGeom prst="chevron">
            <a:avLst>
              <a:gd name="adj" fmla="val 16873"/>
            </a:avLst>
          </a:prstGeom>
          <a:solidFill>
            <a:srgbClr val="00B0F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fr-FR" sz="1300" b="1" kern="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RÉALISATION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83532" y="3046871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83532" y="3514923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93025" y="3982975"/>
            <a:ext cx="1316653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3532" y="4437112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9289" y="3046871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9289" y="3514923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68781" y="3982975"/>
            <a:ext cx="1322656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9289" y="4437112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37926" y="3046871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37926" y="3514923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47418" y="3982975"/>
            <a:ext cx="1322656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37926" y="4437112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913683" y="3046871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913683" y="3514923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23175" y="3982975"/>
            <a:ext cx="1322656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913683" y="4437112"/>
            <a:ext cx="1332148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Flèche : droite 30"/>
          <p:cNvSpPr/>
          <p:nvPr/>
        </p:nvSpPr>
        <p:spPr>
          <a:xfrm rot="5400000">
            <a:off x="2410167" y="2835423"/>
            <a:ext cx="278879" cy="144016"/>
          </a:xfrm>
          <a:prstGeom prst="rightArrow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Flèche : droite 31"/>
          <p:cNvSpPr/>
          <p:nvPr/>
        </p:nvSpPr>
        <p:spPr>
          <a:xfrm rot="5400000">
            <a:off x="3886331" y="2830923"/>
            <a:ext cx="278879" cy="144016"/>
          </a:xfrm>
          <a:prstGeom prst="rightArrow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Flèche : droite 32"/>
          <p:cNvSpPr/>
          <p:nvPr/>
        </p:nvSpPr>
        <p:spPr>
          <a:xfrm rot="5400000">
            <a:off x="7974054" y="2826271"/>
            <a:ext cx="278879" cy="144016"/>
          </a:xfrm>
          <a:prstGeom prst="rightArrow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Flèche : droite 33"/>
          <p:cNvSpPr/>
          <p:nvPr/>
        </p:nvSpPr>
        <p:spPr>
          <a:xfrm rot="5400000">
            <a:off x="9449810" y="2835423"/>
            <a:ext cx="278879" cy="144016"/>
          </a:xfrm>
          <a:prstGeom prst="rightArrow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Flèche : droite 34"/>
          <p:cNvSpPr/>
          <p:nvPr/>
        </p:nvSpPr>
        <p:spPr>
          <a:xfrm rot="5400000">
            <a:off x="5928474" y="2833043"/>
            <a:ext cx="278879" cy="144016"/>
          </a:xfrm>
          <a:prstGeom prst="rightArrow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Rectangle : coins arrondis 35"/>
          <p:cNvSpPr/>
          <p:nvPr/>
        </p:nvSpPr>
        <p:spPr>
          <a:xfrm>
            <a:off x="1775520" y="1376772"/>
            <a:ext cx="2664296" cy="288032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kern="0" dirty="0">
                <a:solidFill>
                  <a:schemeClr val="bg1"/>
                </a:solidFill>
              </a:rPr>
              <a:t>RESSOURCES HUMAINES</a:t>
            </a:r>
          </a:p>
        </p:txBody>
      </p:sp>
      <p:sp>
        <p:nvSpPr>
          <p:cNvPr id="37" name="Rectangle : coins arrondis 36"/>
          <p:cNvSpPr/>
          <p:nvPr/>
        </p:nvSpPr>
        <p:spPr>
          <a:xfrm>
            <a:off x="4591739" y="1376772"/>
            <a:ext cx="2847036" cy="288032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kern="0" dirty="0">
                <a:solidFill>
                  <a:schemeClr val="bg1"/>
                </a:solidFill>
              </a:rPr>
              <a:t>RESSOURCES MATERIELLES</a:t>
            </a:r>
          </a:p>
        </p:txBody>
      </p:sp>
      <p:sp>
        <p:nvSpPr>
          <p:cNvPr id="38" name="Rectangle : coins arrondis 37"/>
          <p:cNvSpPr/>
          <p:nvPr/>
        </p:nvSpPr>
        <p:spPr>
          <a:xfrm>
            <a:off x="7590698" y="1376772"/>
            <a:ext cx="2847036" cy="288032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kern="0" dirty="0">
                <a:solidFill>
                  <a:schemeClr val="bg1"/>
                </a:solidFill>
              </a:rPr>
              <a:t>RESSOURCES FINANCIERES</a:t>
            </a:r>
          </a:p>
        </p:txBody>
      </p:sp>
      <p:sp>
        <p:nvSpPr>
          <p:cNvPr id="39" name="Rectangle : coins arrondis 38"/>
          <p:cNvSpPr/>
          <p:nvPr/>
        </p:nvSpPr>
        <p:spPr>
          <a:xfrm>
            <a:off x="1631504" y="5373216"/>
            <a:ext cx="1224136" cy="82809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kern="0" dirty="0">
                <a:solidFill>
                  <a:schemeClr val="bg1"/>
                </a:solidFill>
              </a:rPr>
              <a:t>ACCUEIL ACTIVITE EN STRUCTURE</a:t>
            </a:r>
          </a:p>
        </p:txBody>
      </p:sp>
      <p:sp>
        <p:nvSpPr>
          <p:cNvPr id="40" name="Rectangle : coins arrondis 39"/>
          <p:cNvSpPr/>
          <p:nvPr/>
        </p:nvSpPr>
        <p:spPr>
          <a:xfrm>
            <a:off x="2962983" y="5374454"/>
            <a:ext cx="1224136" cy="82809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kern="0" dirty="0">
                <a:solidFill>
                  <a:schemeClr val="bg1"/>
                </a:solidFill>
              </a:rPr>
              <a:t>GESTION DES LOCAUX</a:t>
            </a:r>
          </a:p>
        </p:txBody>
      </p:sp>
      <p:sp>
        <p:nvSpPr>
          <p:cNvPr id="41" name="Rectangle : coins arrondis 40"/>
          <p:cNvSpPr/>
          <p:nvPr/>
        </p:nvSpPr>
        <p:spPr>
          <a:xfrm>
            <a:off x="4294462" y="5373216"/>
            <a:ext cx="1225474" cy="82809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kern="0" dirty="0">
                <a:solidFill>
                  <a:schemeClr val="bg1"/>
                </a:solidFill>
              </a:rPr>
              <a:t>GESTION DU MATERIEL COLLECTIF INDIVIDUEL</a:t>
            </a:r>
          </a:p>
        </p:txBody>
      </p:sp>
      <p:sp>
        <p:nvSpPr>
          <p:cNvPr id="42" name="Rectangle : coins arrondis 41"/>
          <p:cNvSpPr/>
          <p:nvPr/>
        </p:nvSpPr>
        <p:spPr>
          <a:xfrm>
            <a:off x="5624603" y="5373216"/>
            <a:ext cx="1225474" cy="82809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kern="0" dirty="0">
                <a:solidFill>
                  <a:schemeClr val="bg1"/>
                </a:solidFill>
              </a:rPr>
              <a:t>GESTION DE L’ENVIRON NEMENT</a:t>
            </a:r>
          </a:p>
        </p:txBody>
      </p:sp>
      <p:sp>
        <p:nvSpPr>
          <p:cNvPr id="43" name="Rectangle : coins arrondis 42"/>
          <p:cNvSpPr/>
          <p:nvPr/>
        </p:nvSpPr>
        <p:spPr>
          <a:xfrm>
            <a:off x="6957420" y="5359301"/>
            <a:ext cx="3603076" cy="82809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kern="0" dirty="0">
                <a:solidFill>
                  <a:schemeClr val="bg1"/>
                </a:solidFill>
              </a:rPr>
              <a:t>ORGANISATION DE L'ACTIVITE SELON NIVEAUX - ENVIRONNEMENT - SECOURS LOISIR - FORMATION(S) - AUTRES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35047" y="3048927"/>
            <a:ext cx="2459270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835047" y="3516979"/>
            <a:ext cx="2459270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51250" y="3985031"/>
            <a:ext cx="2430665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35047" y="4439168"/>
            <a:ext cx="2459270" cy="36004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" name="Explosion 2 50"/>
          <p:cNvSpPr>
            <a:spLocks noChangeArrowheads="1"/>
          </p:cNvSpPr>
          <p:nvPr/>
        </p:nvSpPr>
        <p:spPr bwMode="auto">
          <a:xfrm>
            <a:off x="7917452" y="3541090"/>
            <a:ext cx="392081" cy="293791"/>
          </a:xfrm>
          <a:prstGeom prst="irregularSeal2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sz="1225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Titre 1">
            <a:extLst>
              <a:ext uri="{FF2B5EF4-FFF2-40B4-BE49-F238E27FC236}">
                <a16:creationId xmlns:a16="http://schemas.microsoft.com/office/drawing/2014/main" id="{5AD3AF51-F912-4889-A2EF-0281EEA87457}"/>
              </a:ext>
            </a:extLst>
          </p:cNvPr>
          <p:cNvSpPr txBox="1">
            <a:spLocks/>
          </p:cNvSpPr>
          <p:nvPr/>
        </p:nvSpPr>
        <p:spPr>
          <a:xfrm>
            <a:off x="1681437" y="59055"/>
            <a:ext cx="9920013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2) SITUER L’EVéNEMENT DANS SON CONTEXTE– LES FACTEURS LIéS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2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981200" y="980728"/>
          <a:ext cx="8229600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1482084605"/>
                    </a:ext>
                  </a:extLst>
                </a:gridCol>
              </a:tblGrid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Facteurs liés à L’ACCIDENTÉ(E)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257956"/>
                  </a:ext>
                </a:extLst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kumimoji="0" lang="fr-FR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Facteurs lies aux ACTEURS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52702"/>
                  </a:ext>
                </a:extLst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0080" marR="0" lvl="0" indent="-6400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640080" algn="l"/>
                          <a:tab pos="449580" algn="l"/>
                        </a:tabLst>
                        <a:defRPr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kumimoji="0" lang="fr-FR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Facteurs lies à L’ENVIRONNEMENT HUMAIN</a:t>
                      </a: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622574"/>
                  </a:ext>
                </a:extLst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Facteurs lies aux TÂCHES</a:t>
                      </a: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161449"/>
                  </a:ext>
                </a:extLst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0080" marR="0" lvl="0" indent="-6400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640080" algn="l"/>
                          <a:tab pos="449580" algn="l"/>
                        </a:tabLst>
                        <a:defRPr/>
                      </a:pPr>
                      <a:r>
                        <a:rPr kumimoji="0" lang="fr-FR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Facteurs lies à  L’ENVIRONNEMENT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512826"/>
                  </a:ext>
                </a:extLst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0080" marR="0" lvl="0" indent="-6400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640080" algn="l"/>
                          <a:tab pos="449580" algn="l"/>
                        </a:tabLst>
                        <a:defRPr/>
                      </a:pPr>
                      <a:r>
                        <a:rPr kumimoji="0" lang="fr-FR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Facteurs lies à L’ORGANISATION</a:t>
                      </a:r>
                      <a:r>
                        <a:rPr kumimoji="0" lang="fr-F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53960"/>
                  </a:ext>
                </a:extLst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0080" marR="0" lvl="0" indent="-6400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640080" algn="l"/>
                          <a:tab pos="449580" algn="l"/>
                        </a:tabLst>
                        <a:defRPr/>
                      </a:pPr>
                      <a:r>
                        <a:rPr kumimoji="0" lang="fr-FR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Facteurs lies au CONTEXTE INSTITUTIONNEL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856919"/>
                  </a:ext>
                </a:extLst>
              </a:tr>
            </a:tbl>
          </a:graphicData>
        </a:graphic>
      </p:graphicFrame>
      <p:sp>
        <p:nvSpPr>
          <p:cNvPr id="7" name="Rectangle 6">
            <a:hlinkClick r:id="rId2" action="ppaction://hlinkfile"/>
          </p:cNvPr>
          <p:cNvSpPr/>
          <p:nvPr/>
        </p:nvSpPr>
        <p:spPr>
          <a:xfrm>
            <a:off x="8219631" y="5805265"/>
            <a:ext cx="2106667" cy="24622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 i="1" kern="0" dirty="0">
                <a:solidFill>
                  <a:prstClr val="black"/>
                </a:solidFill>
                <a:latin typeface="Calibri"/>
              </a:rPr>
              <a:t>Modèle REX v7_0 061216 BP-JH.docx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3342BE-82CA-4D99-BA2A-45DAFB6C781C}"/>
              </a:ext>
            </a:extLst>
          </p:cNvPr>
          <p:cNvSpPr txBox="1">
            <a:spLocks/>
          </p:cNvSpPr>
          <p:nvPr/>
        </p:nvSpPr>
        <p:spPr>
          <a:xfrm>
            <a:off x="1681437" y="59055"/>
            <a:ext cx="9920013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2) SITUER L’EVéNEMENT DANS SON CONTEXTE– LES FACTEURS LIéS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8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919536" y="1131095"/>
            <a:ext cx="8352928" cy="68341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AVANT DE COMMENCER !</a:t>
            </a:r>
            <a:endParaRPr lang="fr-FR" sz="2250" dirty="0">
              <a:latin typeface="+mn-lt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2152650" y="2114551"/>
            <a:ext cx="7886700" cy="33754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u="sng" dirty="0"/>
              <a:t>À rappeler avant chaque réunion </a:t>
            </a:r>
            <a:r>
              <a:rPr lang="fr-FR" dirty="0"/>
              <a:t>d’information ou de travail: </a:t>
            </a:r>
          </a:p>
          <a:p>
            <a:pPr>
              <a:spcBef>
                <a:spcPts val="0"/>
              </a:spcBef>
            </a:pPr>
            <a:r>
              <a:rPr lang="fr-FR" b="1" dirty="0"/>
              <a:t>L'objectif</a:t>
            </a:r>
            <a:r>
              <a:rPr lang="fr-FR" dirty="0"/>
              <a:t> </a:t>
            </a:r>
          </a:p>
          <a:p>
            <a:pPr marL="403622" indent="-202406">
              <a:spcBef>
                <a:spcPts val="0"/>
              </a:spcBef>
              <a:buFontTx/>
              <a:buChar char="-"/>
            </a:pPr>
            <a:r>
              <a:rPr lang="fr-FR" sz="1950" dirty="0">
                <a:solidFill>
                  <a:prstClr val="black"/>
                </a:solidFill>
                <a:cs typeface="Tahoma" pitchFamily="34" charset="0"/>
              </a:rPr>
              <a:t>N'est pas de rechercher une culpabilité,</a:t>
            </a:r>
          </a:p>
          <a:p>
            <a:pPr marL="403622" indent="-202406">
              <a:spcBef>
                <a:spcPts val="0"/>
              </a:spcBef>
              <a:buFontTx/>
              <a:buChar char="-"/>
            </a:pPr>
            <a:r>
              <a:rPr lang="fr-FR" sz="1950" dirty="0">
                <a:solidFill>
                  <a:prstClr val="black"/>
                </a:solidFill>
                <a:cs typeface="Tahoma" pitchFamily="34" charset="0"/>
              </a:rPr>
              <a:t>Ni les erreurs des individus </a:t>
            </a:r>
          </a:p>
          <a:p>
            <a:pPr marL="403622" indent="-202406">
              <a:spcBef>
                <a:spcPts val="0"/>
              </a:spcBef>
              <a:buFontTx/>
              <a:buChar char="-"/>
            </a:pP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Mais de </a:t>
            </a:r>
            <a:r>
              <a:rPr lang="fr-FR" sz="1950" u="sng" dirty="0">
                <a:solidFill>
                  <a:srgbClr val="333399"/>
                </a:solidFill>
                <a:cs typeface="Tahoma" pitchFamily="34" charset="0"/>
              </a:rPr>
              <a:t>comprendre le mécanisme</a:t>
            </a: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 </a:t>
            </a:r>
          </a:p>
          <a:p>
            <a:pPr marL="607219" lvl="1" indent="-204788">
              <a:lnSpc>
                <a:spcPct val="100000"/>
              </a:lnSpc>
              <a:spcBef>
                <a:spcPts val="0"/>
              </a:spcBef>
              <a:buClr>
                <a:srgbClr val="333399"/>
              </a:buClr>
              <a:buFont typeface="Wingdings" pitchFamily="2" charset="2"/>
              <a:buChar char="ü"/>
              <a:defRPr/>
            </a:pP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de l’incident (événement indésirable ou porteur de risque)</a:t>
            </a:r>
          </a:p>
          <a:p>
            <a:pPr marL="607219" lvl="1" indent="-204788">
              <a:lnSpc>
                <a:spcPct val="100000"/>
              </a:lnSpc>
              <a:spcBef>
                <a:spcPts val="0"/>
              </a:spcBef>
              <a:buClr>
                <a:srgbClr val="333399"/>
              </a:buClr>
              <a:buFont typeface="Wingdings" pitchFamily="2" charset="2"/>
              <a:buChar char="ü"/>
              <a:defRPr/>
            </a:pP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ou de l'accident </a:t>
            </a:r>
          </a:p>
          <a:p>
            <a:pPr marL="402431" lvl="1" indent="-197644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D'</a:t>
            </a:r>
            <a:r>
              <a:rPr lang="fr-FR" sz="1950" b="1" u="sng" dirty="0">
                <a:solidFill>
                  <a:srgbClr val="333399"/>
                </a:solidFill>
                <a:cs typeface="Tahoma" pitchFamily="34" charset="0"/>
              </a:rPr>
              <a:t>identifier</a:t>
            </a:r>
          </a:p>
          <a:p>
            <a:pPr marL="607219" lvl="2" indent="-204788">
              <a:lnSpc>
                <a:spcPct val="100000"/>
              </a:lnSpc>
              <a:spcBef>
                <a:spcPts val="0"/>
              </a:spcBef>
              <a:buClr>
                <a:srgbClr val="333399"/>
              </a:buClr>
              <a:buFont typeface="Wingdings" pitchFamily="2" charset="2"/>
              <a:buChar char="ü"/>
              <a:defRPr/>
            </a:pP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Ses causes favorisantes</a:t>
            </a:r>
          </a:p>
          <a:p>
            <a:pPr marL="607219" lvl="2" indent="-204788">
              <a:lnSpc>
                <a:spcPct val="100000"/>
              </a:lnSpc>
              <a:spcBef>
                <a:spcPts val="0"/>
              </a:spcBef>
              <a:buClr>
                <a:srgbClr val="333399"/>
              </a:buClr>
              <a:buFont typeface="Wingdings" pitchFamily="2" charset="2"/>
              <a:buChar char="ü"/>
              <a:defRPr/>
            </a:pP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Et les raisons profondes du dysfonctionnement </a:t>
            </a:r>
          </a:p>
          <a:p>
            <a:pPr marL="402431" lvl="1" indent="-197644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Et de </a:t>
            </a:r>
            <a:r>
              <a:rPr lang="fr-FR" sz="1950" b="1" u="sng" dirty="0">
                <a:solidFill>
                  <a:srgbClr val="333399"/>
                </a:solidFill>
                <a:cs typeface="Tahoma" pitchFamily="34" charset="0"/>
              </a:rPr>
              <a:t>mettre en place des actions de prévention</a:t>
            </a: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 et en </a:t>
            </a:r>
            <a:r>
              <a:rPr lang="fr-FR" sz="1950" b="1" u="sng" dirty="0">
                <a:solidFill>
                  <a:srgbClr val="333399"/>
                </a:solidFill>
                <a:cs typeface="Tahoma" pitchFamily="34" charset="0"/>
              </a:rPr>
              <a:t>assurer leur suivi</a:t>
            </a:r>
            <a:r>
              <a:rPr lang="fr-FR" sz="1950" dirty="0">
                <a:solidFill>
                  <a:srgbClr val="333399"/>
                </a:solidFill>
                <a:cs typeface="Tahoma" pitchFamily="34" charset="0"/>
              </a:rPr>
              <a:t>.</a:t>
            </a:r>
            <a:endParaRPr lang="fr-FR" sz="195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86408" y="59540"/>
            <a:ext cx="10450286" cy="568325"/>
          </a:xfrm>
          <a:prstGeom prst="rect">
            <a:avLst/>
          </a:prstGeom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3) UN POINT IMPORTANT A RAPPELER: LORSQUE DES PERSONNES NON INFORMEES PARTICIPENT AU REx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010118" y="1063554"/>
            <a:ext cx="6172849" cy="63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eaLnBrk="0"/>
            <a:r>
              <a:rPr lang="fr-FR" sz="1905" b="1" kern="0" dirty="0">
                <a:solidFill>
                  <a:srgbClr val="333399"/>
                </a:solidFill>
                <a:latin typeface="Calibri"/>
              </a:rPr>
              <a:t>REx – PRINCIPE DE FONCTIONNEMENT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5155029" y="2555082"/>
            <a:ext cx="1828800" cy="380716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DESCRIPTION DES FAITS</a:t>
            </a:r>
          </a:p>
          <a:p>
            <a:pPr algn="ctr" eaLnBrk="1"/>
            <a:r>
              <a:rPr lang="fr-FR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CHRONOLOGIE DES FAITS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155029" y="4560484"/>
            <a:ext cx="1828800" cy="242672"/>
          </a:xfrm>
          <a:prstGeom prst="rect">
            <a:avLst/>
          </a:pr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RECHERCHE DES CAUSES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155029" y="3911336"/>
            <a:ext cx="1828800" cy="242672"/>
          </a:xfrm>
          <a:prstGeom prst="rect">
            <a:avLst/>
          </a:pr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ANALYSE DES FAITS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155029" y="3241666"/>
            <a:ext cx="1828800" cy="242672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BIBLIOGRAPHIE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5155029" y="5207472"/>
            <a:ext cx="1828800" cy="242672"/>
          </a:xfrm>
          <a:prstGeom prst="rect">
            <a:avLst/>
          </a:prstGeom>
          <a:solidFill>
            <a:srgbClr val="00CC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white"/>
                </a:solidFill>
                <a:ea typeface="MS Mincho" panose="02020609040205080304" pitchFamily="49" charset="-128"/>
              </a:rPr>
              <a:t>PLAN D’ACTION</a:t>
            </a:r>
            <a:endParaRPr lang="fr-FR" sz="1050" kern="0" dirty="0">
              <a:solidFill>
                <a:prstClr val="white"/>
              </a:solidFill>
              <a:ea typeface="MS Mincho" panose="02020609040205080304" pitchFamily="49" charset="-128"/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6064668" y="2950194"/>
            <a:ext cx="0" cy="29147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6064668" y="3507020"/>
            <a:ext cx="0" cy="3999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6064668" y="4168404"/>
            <a:ext cx="0" cy="389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6064668" y="4823206"/>
            <a:ext cx="1" cy="39219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AutoShape 17"/>
          <p:cNvSpPr>
            <a:spLocks noChangeArrowheads="1"/>
          </p:cNvSpPr>
          <p:nvPr/>
        </p:nvSpPr>
        <p:spPr bwMode="auto">
          <a:xfrm>
            <a:off x="5996868" y="2251918"/>
            <a:ext cx="130024" cy="303164"/>
          </a:xfrm>
          <a:prstGeom prst="downArrow">
            <a:avLst>
              <a:gd name="adj1" fmla="val 50000"/>
              <a:gd name="adj2" fmla="val 73250"/>
            </a:avLst>
          </a:prstGeom>
          <a:solidFill>
            <a:srgbClr val="99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 sz="10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5150708" y="1827252"/>
            <a:ext cx="1828800" cy="424676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/>
            <a:r>
              <a:rPr lang="fr-FR" altLang="ja-JP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DEROULEMENT DU </a:t>
            </a:r>
          </a:p>
          <a:p>
            <a:pPr algn="ctr" eaLnBrk="1"/>
            <a:r>
              <a:rPr lang="fr-FR" altLang="ja-JP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RETOUR D’EXPERIENCE</a:t>
            </a:r>
            <a:endParaRPr lang="fr-FR" sz="1050" kern="0" dirty="0">
              <a:solidFill>
                <a:prstClr val="black"/>
              </a:solidFill>
              <a:ea typeface="MS Mincho" panose="02020609040205080304" pitchFamily="49" charset="-128"/>
            </a:endParaRPr>
          </a:p>
        </p:txBody>
      </p:sp>
      <p:cxnSp>
        <p:nvCxnSpPr>
          <p:cNvPr id="38" name="Connecteur droit avec flèche 37"/>
          <p:cNvCxnSpPr>
            <a:endCxn id="29" idx="3"/>
          </p:cNvCxnSpPr>
          <p:nvPr/>
        </p:nvCxnSpPr>
        <p:spPr>
          <a:xfrm flipH="1">
            <a:off x="6983829" y="3363002"/>
            <a:ext cx="586248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39" name="Oval 19"/>
          <p:cNvSpPr>
            <a:spLocks noChangeArrowheads="1"/>
          </p:cNvSpPr>
          <p:nvPr/>
        </p:nvSpPr>
        <p:spPr bwMode="auto">
          <a:xfrm>
            <a:off x="4727848" y="2377280"/>
            <a:ext cx="2736304" cy="1291591"/>
          </a:xfrm>
          <a:prstGeom prst="ellips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 sz="1633" kern="0">
              <a:solidFill>
                <a:sysClr val="windowText" lastClr="000000"/>
              </a:solidFill>
            </a:endParaRP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4583832" y="3717033"/>
            <a:ext cx="2986245" cy="195843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 sz="1633" kern="0">
              <a:solidFill>
                <a:sysClr val="windowText" lastClr="00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430164" y="2903369"/>
            <a:ext cx="1980029" cy="253916"/>
          </a:xfrm>
          <a:prstGeom prst="rect">
            <a:avLst/>
          </a:prstGeom>
          <a:noFill/>
          <a:ln w="28575">
            <a:solidFill>
              <a:srgbClr val="33CC33"/>
            </a:solidFill>
          </a:ln>
        </p:spPr>
        <p:txBody>
          <a:bodyPr wrap="none" rtlCol="0">
            <a:spAutoFit/>
          </a:bodyPr>
          <a:lstStyle/>
          <a:p>
            <a:r>
              <a:rPr lang="fr-FR" sz="1050" kern="0" dirty="0">
                <a:solidFill>
                  <a:sysClr val="windowText" lastClr="000000"/>
                </a:solidFill>
              </a:rPr>
              <a:t>EN AMONT DE LA RÉUNION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430164" y="4569290"/>
            <a:ext cx="1981633" cy="25391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sz="1050" kern="0" dirty="0">
                <a:solidFill>
                  <a:sysClr val="windowText" lastClr="000000"/>
                </a:solidFill>
              </a:rPr>
              <a:t>AU COURS DE LA RÉUNION</a:t>
            </a: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7570077" y="3149398"/>
            <a:ext cx="2620128" cy="42720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68579" tIns="34289" rIns="68579" bIns="34289" anchor="ctr"/>
          <a:lstStyle>
            <a:lvl1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495300" eaLnBrk="0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953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defRPr/>
            </a:pPr>
            <a:r>
              <a:rPr lang="fr-FR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LE POINT SUR LES CONNAISSANCES </a:t>
            </a:r>
            <a:endParaRPr lang="fr-FR" sz="1050" kern="0" dirty="0">
              <a:solidFill>
                <a:prstClr val="black"/>
              </a:solidFill>
              <a:ea typeface="MS Mincho" panose="02020609040205080304" pitchFamily="49" charset="-128"/>
            </a:endParaRPr>
          </a:p>
          <a:p>
            <a:pPr algn="ctr" eaLnBrk="1">
              <a:defRPr/>
            </a:pPr>
            <a:r>
              <a:rPr lang="fr-FR" sz="1050" b="1" kern="0" dirty="0">
                <a:solidFill>
                  <a:prstClr val="black"/>
                </a:solidFill>
                <a:ea typeface="MS Mincho" panose="02020609040205080304" pitchFamily="49" charset="-128"/>
              </a:rPr>
              <a:t>MFT – CODE DU SPORT – AUTRES </a:t>
            </a:r>
          </a:p>
        </p:txBody>
      </p:sp>
      <p:sp>
        <p:nvSpPr>
          <p:cNvPr id="37" name="Titre 1">
            <a:extLst>
              <a:ext uri="{FF2B5EF4-FFF2-40B4-BE49-F238E27FC236}">
                <a16:creationId xmlns:a16="http://schemas.microsoft.com/office/drawing/2014/main" id="{FDB8FC90-A730-4D82-A125-462EC5A8F316}"/>
              </a:ext>
            </a:extLst>
          </p:cNvPr>
          <p:cNvSpPr txBox="1">
            <a:spLocks/>
          </p:cNvSpPr>
          <p:nvPr/>
        </p:nvSpPr>
        <p:spPr>
          <a:xfrm>
            <a:off x="1678720" y="59540"/>
            <a:ext cx="7237413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4) AVOIR LE SCHEMA DE L’ORGANISATION DU </a:t>
            </a:r>
            <a:r>
              <a:rPr lang="fr-FR" b="1" kern="0" cap="all" dirty="0" err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ReX</a:t>
            </a: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EN TÊTE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1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3"/>
          <p:cNvGraphicFramePr>
            <a:graphicFrameLocks/>
          </p:cNvGraphicFramePr>
          <p:nvPr/>
        </p:nvGraphicFramePr>
        <p:xfrm>
          <a:off x="2152650" y="1214741"/>
          <a:ext cx="7886700" cy="4603616"/>
        </p:xfrm>
        <a:graphic>
          <a:graphicData uri="http://schemas.openxmlformats.org/drawingml/2006/table">
            <a:tbl>
              <a:tblPr firstRow="1" bandRow="1"/>
              <a:tblGrid>
                <a:gridCol w="7886700">
                  <a:extLst>
                    <a:ext uri="{9D8B030D-6E8A-4147-A177-3AD203B41FA5}">
                      <a16:colId xmlns:a16="http://schemas.microsoft.com/office/drawing/2014/main" val="1141884794"/>
                    </a:ext>
                  </a:extLst>
                </a:gridCol>
              </a:tblGrid>
              <a:tr h="555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Pour fonctionner au quotidien : Les 4 étapes indispensables du REX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579621"/>
                  </a:ext>
                </a:extLst>
              </a:tr>
              <a:tr h="40479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2100" b="1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Agir.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fr-FR" sz="21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 </a:t>
                      </a:r>
                      <a:r>
                        <a:rPr lang="fr-FR" sz="2100" b="1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plan d’action est défini </a:t>
                      </a:r>
                      <a:r>
                        <a:rPr lang="fr-FR" sz="21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afin d’améliorer la qualité et la sécurité de nos activités (humaine, matérielle et financière) sur le risque considéré:</a:t>
                      </a:r>
                    </a:p>
                    <a:p>
                      <a:r>
                        <a:rPr lang="fr-FR" sz="21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fr-FR" sz="2100" b="1" i="0" u="none" strike="noStrik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849035"/>
                  </a:ext>
                </a:extLst>
              </a:tr>
            </a:tbl>
          </a:graphicData>
        </a:graphic>
      </p:graphicFrame>
      <p:sp>
        <p:nvSpPr>
          <p:cNvPr id="7" name="Espace réservé du contenu 2"/>
          <p:cNvSpPr txBox="1">
            <a:spLocks/>
          </p:cNvSpPr>
          <p:nvPr/>
        </p:nvSpPr>
        <p:spPr>
          <a:xfrm>
            <a:off x="2574666" y="3140969"/>
            <a:ext cx="7128792" cy="2592288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fr-FR" sz="2100" b="1" dirty="0">
                <a:solidFill>
                  <a:prstClr val="black"/>
                </a:solidFill>
                <a:latin typeface="Calibri"/>
              </a:rPr>
              <a:t>Mesures correctrices</a:t>
            </a:r>
            <a:r>
              <a:rPr lang="fr-FR" sz="2100" dirty="0">
                <a:solidFill>
                  <a:prstClr val="black"/>
                </a:solidFill>
                <a:latin typeface="Calibri"/>
              </a:rPr>
              <a:t> : </a:t>
            </a:r>
          </a:p>
          <a:p>
            <a:pPr marL="715963" indent="-358775">
              <a:spcBef>
                <a:spcPts val="0"/>
              </a:spcBef>
              <a:buFontTx/>
              <a:buChar char="-"/>
              <a:defRPr/>
            </a:pPr>
            <a:r>
              <a:rPr lang="fr-FR" sz="2100" dirty="0">
                <a:solidFill>
                  <a:prstClr val="black"/>
                </a:solidFill>
                <a:latin typeface="Calibri"/>
              </a:rPr>
              <a:t>Les mesures qui éviteraient, selon vous ou l’expérience d’autres, que cet événement ne se reproduise à l’avenir? </a:t>
            </a:r>
          </a:p>
          <a:p>
            <a:pPr algn="just">
              <a:spcBef>
                <a:spcPts val="600"/>
              </a:spcBef>
              <a:defRPr/>
            </a:pPr>
            <a:r>
              <a:rPr lang="fr-FR" sz="2100" b="1" dirty="0">
                <a:solidFill>
                  <a:prstClr val="black"/>
                </a:solidFill>
                <a:latin typeface="Calibri"/>
              </a:rPr>
              <a:t>Nom du responsable du suivi :</a:t>
            </a:r>
            <a:endParaRPr lang="fr-FR" sz="2100" dirty="0">
              <a:solidFill>
                <a:prstClr val="black"/>
              </a:solidFill>
              <a:latin typeface="Calibri"/>
            </a:endParaRPr>
          </a:p>
          <a:p>
            <a:pPr algn="just">
              <a:spcBef>
                <a:spcPts val="0"/>
              </a:spcBef>
              <a:defRPr/>
            </a:pPr>
            <a:r>
              <a:rPr lang="fr-FR" sz="2100" b="1" dirty="0">
                <a:solidFill>
                  <a:prstClr val="black"/>
                </a:solidFill>
                <a:latin typeface="Calibri"/>
              </a:rPr>
              <a:t>Critères de suivi :</a:t>
            </a:r>
            <a:endParaRPr lang="fr-FR" sz="2100" dirty="0">
              <a:solidFill>
                <a:prstClr val="black"/>
              </a:solidFill>
              <a:latin typeface="Calibri"/>
            </a:endParaRPr>
          </a:p>
          <a:p>
            <a:pPr algn="just">
              <a:spcBef>
                <a:spcPts val="0"/>
              </a:spcBef>
              <a:defRPr/>
            </a:pPr>
            <a:r>
              <a:rPr lang="fr-FR" sz="2100" b="1" dirty="0">
                <a:solidFill>
                  <a:prstClr val="black"/>
                </a:solidFill>
                <a:latin typeface="Calibri"/>
              </a:rPr>
              <a:t>Délais d’observation : </a:t>
            </a:r>
            <a:endParaRPr lang="fr-FR" sz="2100" dirty="0">
              <a:solidFill>
                <a:prstClr val="black"/>
              </a:solidFill>
              <a:latin typeface="Calibri"/>
            </a:endParaRPr>
          </a:p>
          <a:p>
            <a:pPr algn="just">
              <a:spcBef>
                <a:spcPts val="600"/>
              </a:spcBef>
              <a:defRPr/>
            </a:pPr>
            <a:r>
              <a:rPr lang="fr-FR" sz="2100" b="1" dirty="0">
                <a:solidFill>
                  <a:prstClr val="black"/>
                </a:solidFill>
                <a:latin typeface="Calibri"/>
              </a:rPr>
              <a:t>Résultat des mesures prises :</a:t>
            </a:r>
            <a:r>
              <a:rPr lang="fr-FR" sz="2100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pPr>
              <a:defRPr/>
            </a:pPr>
            <a:endParaRPr lang="fr-FR" sz="2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678719" y="59540"/>
            <a:ext cx="7627205" cy="568325"/>
          </a:xfrm>
          <a:prstGeom prst="rect">
            <a:avLst/>
          </a:prstGeom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kern="0" cap="all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5) NE PAS OUBLIER : ACTIONS – SUIVI DES ACTIONS – RESULTAT DES ACTIONS</a:t>
            </a:r>
            <a:endParaRPr lang="fr-FR" b="1" cap="all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15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_MF1_IDF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Thème_MF1_IDF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710</Words>
  <Application>Microsoft Office PowerPoint</Application>
  <PresentationFormat>Grand écran</PresentationFormat>
  <Paragraphs>163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robotoregular</vt:lpstr>
      <vt:lpstr>Tempus Sans ITC</vt:lpstr>
      <vt:lpstr>Times</vt:lpstr>
      <vt:lpstr>Times New Roman</vt:lpstr>
      <vt:lpstr>Wingdings</vt:lpstr>
      <vt:lpstr>Thème Office</vt:lpstr>
      <vt:lpstr>Thème_MF1_IDF</vt:lpstr>
      <vt:lpstr>1_Thème_MF1_IDF</vt:lpstr>
      <vt:lpstr>LA GESTION DES RISQUES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AVANT DE COMMENCER !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Pillet</dc:creator>
  <cp:lastModifiedBy>Bernard Pillet</cp:lastModifiedBy>
  <cp:revision>199</cp:revision>
  <dcterms:created xsi:type="dcterms:W3CDTF">2017-01-01T15:04:36Z</dcterms:created>
  <dcterms:modified xsi:type="dcterms:W3CDTF">2020-12-31T09:46:01Z</dcterms:modified>
</cp:coreProperties>
</file>